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256" r:id="rId2"/>
    <p:sldId id="313" r:id="rId3"/>
    <p:sldId id="312" r:id="rId4"/>
    <p:sldId id="257" r:id="rId5"/>
    <p:sldId id="258" r:id="rId6"/>
    <p:sldId id="259" r:id="rId7"/>
    <p:sldId id="288" r:id="rId8"/>
    <p:sldId id="289" r:id="rId9"/>
    <p:sldId id="290" r:id="rId10"/>
    <p:sldId id="291" r:id="rId11"/>
    <p:sldId id="261" r:id="rId12"/>
    <p:sldId id="284" r:id="rId13"/>
    <p:sldId id="263" r:id="rId14"/>
    <p:sldId id="264" r:id="rId15"/>
    <p:sldId id="265" r:id="rId16"/>
    <p:sldId id="305" r:id="rId17"/>
    <p:sldId id="266" r:id="rId18"/>
    <p:sldId id="267" r:id="rId19"/>
    <p:sldId id="268" r:id="rId20"/>
    <p:sldId id="293" r:id="rId21"/>
    <p:sldId id="269" r:id="rId22"/>
    <p:sldId id="295" r:id="rId23"/>
    <p:sldId id="270" r:id="rId24"/>
    <p:sldId id="294" r:id="rId25"/>
    <p:sldId id="271" r:id="rId26"/>
    <p:sldId id="272" r:id="rId27"/>
    <p:sldId id="273" r:id="rId28"/>
    <p:sldId id="274" r:id="rId29"/>
    <p:sldId id="292" r:id="rId30"/>
    <p:sldId id="275" r:id="rId31"/>
    <p:sldId id="296" r:id="rId32"/>
    <p:sldId id="316" r:id="rId33"/>
    <p:sldId id="317" r:id="rId34"/>
    <p:sldId id="300" r:id="rId35"/>
    <p:sldId id="276" r:id="rId36"/>
    <p:sldId id="297" r:id="rId37"/>
    <p:sldId id="301" r:id="rId38"/>
    <p:sldId id="277" r:id="rId39"/>
    <p:sldId id="298" r:id="rId40"/>
    <p:sldId id="299" r:id="rId41"/>
    <p:sldId id="318" r:id="rId42"/>
    <p:sldId id="278" r:id="rId43"/>
    <p:sldId id="279" r:id="rId44"/>
    <p:sldId id="280" r:id="rId45"/>
    <p:sldId id="281" r:id="rId46"/>
    <p:sldId id="302" r:id="rId47"/>
    <p:sldId id="303" r:id="rId48"/>
    <p:sldId id="310" r:id="rId49"/>
    <p:sldId id="315" r:id="rId50"/>
    <p:sldId id="314" r:id="rId51"/>
    <p:sldId id="282" r:id="rId52"/>
    <p:sldId id="306" r:id="rId53"/>
    <p:sldId id="307" r:id="rId54"/>
    <p:sldId id="308" r:id="rId55"/>
    <p:sldId id="309" r:id="rId56"/>
    <p:sldId id="311" r:id="rId57"/>
    <p:sldId id="283" r:id="rId58"/>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
          <p15:clr>
            <a:srgbClr val="A4A3A4"/>
          </p15:clr>
        </p15:guide>
        <p15:guide id="2" orient="horz" pos="4096">
          <p15:clr>
            <a:srgbClr val="A4A3A4"/>
          </p15:clr>
        </p15:guide>
        <p15:guide id="3" orient="horz" pos="3688">
          <p15:clr>
            <a:srgbClr val="A4A3A4"/>
          </p15:clr>
        </p15:guide>
        <p15:guide id="4" orient="horz" pos="760">
          <p15:clr>
            <a:srgbClr val="A4A3A4"/>
          </p15:clr>
        </p15:guide>
        <p15:guide id="5" orient="horz" pos="488">
          <p15:clr>
            <a:srgbClr val="A4A3A4"/>
          </p15:clr>
        </p15:guide>
        <p15:guide id="6" pos="309">
          <p15:clr>
            <a:srgbClr val="A4A3A4"/>
          </p15:clr>
        </p15:guide>
        <p15:guide id="7" pos="7371">
          <p15:clr>
            <a:srgbClr val="A4A3A4"/>
          </p15:clr>
        </p15:guide>
        <p15:guide id="8"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enny Bustan" initials="BB [5]" lastIdx="1" clrIdx="6">
    <p:extLst/>
  </p:cmAuthor>
  <p:cmAuthor id="1" name="PHILIPBAR, CHARLES" initials="PC" lastIdx="44" clrIdx="0">
    <p:extLst/>
  </p:cmAuthor>
  <p:cmAuthor id="8" name="Benny Bustan" initials="BB [4] [2]" lastIdx="1" clrIdx="7">
    <p:extLst/>
  </p:cmAuthor>
  <p:cmAuthor id="2" name="BARRON-KIMBER, REBECCA" initials="BR" lastIdx="22" clrIdx="1">
    <p:extLst/>
  </p:cmAuthor>
  <p:cmAuthor id="9" name="Benny Bustan" initials="BB [5] [2]" lastIdx="1" clrIdx="8">
    <p:extLst/>
  </p:cmAuthor>
  <p:cmAuthor id="3" name="Benny Bustan" initials="BB" lastIdx="1" clrIdx="2">
    <p:extLst/>
  </p:cmAuthor>
  <p:cmAuthor id="4" name="Benny Bustan" initials="BB [2]" lastIdx="1" clrIdx="3">
    <p:extLst/>
  </p:cmAuthor>
  <p:cmAuthor id="5" name="Benny Bustan" initials="BB [3]" lastIdx="1" clrIdx="4">
    <p:extLst/>
  </p:cmAuthor>
  <p:cmAuthor id="6" name="Benny Bustan" initials="BB [4]"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F2A2A"/>
    <a:srgbClr val="009FDB"/>
    <a:srgbClr val="191919"/>
    <a:srgbClr val="007A3E"/>
    <a:srgbClr val="F2F2F2"/>
    <a:srgbClr val="EFEFEF"/>
    <a:srgbClr val="4CA90C"/>
    <a:srgbClr val="FFB81C"/>
    <a:srgbClr val="0C257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85" autoAdjust="0"/>
    <p:restoredTop sz="71599" autoAdjust="0"/>
  </p:normalViewPr>
  <p:slideViewPr>
    <p:cSldViewPr snapToGrid="0">
      <p:cViewPr varScale="1">
        <p:scale>
          <a:sx n="77" d="100"/>
          <a:sy n="77" d="100"/>
        </p:scale>
        <p:origin x="876" y="78"/>
      </p:cViewPr>
      <p:guideLst>
        <p:guide orient="horz" pos="232"/>
        <p:guide orient="horz" pos="4096"/>
        <p:guide orient="horz" pos="3688"/>
        <p:guide orient="horz" pos="760"/>
        <p:guide orient="horz" pos="488"/>
        <p:guide pos="309"/>
        <p:guide pos="7371"/>
        <p:guide pos="3839"/>
      </p:guideLst>
    </p:cSldViewPr>
  </p:slideViewPr>
  <p:outlineViewPr>
    <p:cViewPr>
      <p:scale>
        <a:sx n="33" d="100"/>
        <a:sy n="33" d="100"/>
      </p:scale>
      <p:origin x="0" y="5552"/>
    </p:cViewPr>
  </p:outlineViewPr>
  <p:notesTextViewPr>
    <p:cViewPr>
      <p:scale>
        <a:sx n="100" d="100"/>
        <a:sy n="100" d="100"/>
      </p:scale>
      <p:origin x="0" y="0"/>
    </p:cViewPr>
  </p:notesTextViewPr>
  <p:sorterViewPr>
    <p:cViewPr>
      <p:scale>
        <a:sx n="66" d="100"/>
        <a:sy n="66" d="100"/>
      </p:scale>
      <p:origin x="0" y="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A5829C-7C6A-DF41-92FC-FE30E34D6DBD}" type="datetimeFigureOut">
              <a:rPr lang="en-US" smtClean="0"/>
              <a:t>7/17/2017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00A37F-B7DA-9E4D-A068-4D61982E80FA}" type="slidenum">
              <a:rPr lang="en-US" smtClean="0"/>
              <a:t>‹#›</a:t>
            </a:fld>
            <a:endParaRPr lang="en-US" dirty="0"/>
          </a:p>
        </p:txBody>
      </p:sp>
    </p:spTree>
    <p:extLst>
      <p:ext uri="{BB962C8B-B14F-4D97-AF65-F5344CB8AC3E}">
        <p14:creationId xmlns:p14="http://schemas.microsoft.com/office/powerpoint/2010/main" val="23851657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C7A9F4-9AF1-BE4F-A500-2756F8488435}" type="datetimeFigureOut">
              <a:rPr lang="en-US" smtClean="0"/>
              <a:t>7/17/2017</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FD9196-B747-C840-B910-EBFFFCF7545D}" type="slidenum">
              <a:rPr lang="en-US" smtClean="0"/>
              <a:t>‹#›</a:t>
            </a:fld>
            <a:endParaRPr lang="en-US" dirty="0"/>
          </a:p>
        </p:txBody>
      </p:sp>
    </p:spTree>
    <p:extLst>
      <p:ext uri="{BB962C8B-B14F-4D97-AF65-F5344CB8AC3E}">
        <p14:creationId xmlns:p14="http://schemas.microsoft.com/office/powerpoint/2010/main" val="39418621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docker.com/engine/reference/glossary/#base-image"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docker.com/engine/reference/builder/#parser-directive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a:t>
            </a:fld>
            <a:endParaRPr lang="en-US" dirty="0"/>
          </a:p>
        </p:txBody>
      </p:sp>
    </p:spTree>
    <p:extLst>
      <p:ext uri="{BB962C8B-B14F-4D97-AF65-F5344CB8AC3E}">
        <p14:creationId xmlns:p14="http://schemas.microsoft.com/office/powerpoint/2010/main" val="3729709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Before we</a:t>
            </a:r>
            <a:r>
              <a:rPr lang="en-US" sz="1200" kern="1200" baseline="0" dirty="0" smtClean="0">
                <a:solidFill>
                  <a:schemeClr val="tx1"/>
                </a:solidFill>
                <a:effectLst/>
                <a:latin typeface="+mn-lt"/>
                <a:ea typeface="+mn-ea"/>
                <a:cs typeface="+mn-cs"/>
              </a:rPr>
              <a:t> start understanding how CDP</a:t>
            </a:r>
            <a:r>
              <a:rPr lang="en-US" sz="1200" kern="1200" dirty="0" smtClean="0">
                <a:solidFill>
                  <a:schemeClr val="tx1"/>
                </a:solidFill>
                <a:effectLst/>
                <a:latin typeface="+mn-lt"/>
                <a:ea typeface="+mn-ea"/>
                <a:cs typeface="+mn-cs"/>
              </a:rPr>
              <a:t> builds and deploys Docker, it is important to understand the ITO Cloud architecture.</a:t>
            </a:r>
            <a:r>
              <a:rPr lang="en-US" sz="1200" kern="1200" baseline="0" dirty="0" smtClean="0">
                <a:solidFill>
                  <a:schemeClr val="tx1"/>
                </a:solidFill>
                <a:effectLst/>
                <a:latin typeface="+mn-lt"/>
                <a:ea typeface="+mn-ea"/>
                <a:cs typeface="+mn-cs"/>
              </a:rPr>
              <a:t>  </a:t>
            </a:r>
          </a:p>
          <a:p>
            <a:pPr lvl="0"/>
            <a:r>
              <a:rPr lang="en-US" sz="1200" kern="1200" baseline="0" dirty="0" smtClean="0">
                <a:solidFill>
                  <a:schemeClr val="tx1"/>
                </a:solidFill>
                <a:effectLst/>
                <a:latin typeface="+mn-lt"/>
                <a:ea typeface="+mn-ea"/>
                <a:cs typeface="+mn-cs"/>
              </a:rPr>
              <a:t>Here, </a:t>
            </a:r>
            <a:r>
              <a:rPr lang="en-US" sz="1200" kern="1200" dirty="0" smtClean="0">
                <a:solidFill>
                  <a:schemeClr val="tx1"/>
                </a:solidFill>
                <a:effectLst/>
                <a:latin typeface="+mn-lt"/>
                <a:ea typeface="+mn-ea"/>
                <a:cs typeface="+mn-cs"/>
              </a:rPr>
              <a:t>I divided it into layers.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this example you </a:t>
            </a:r>
            <a:r>
              <a:rPr lang="en-US" sz="1200" kern="1200" dirty="0" smtClean="0">
                <a:solidFill>
                  <a:schemeClr val="tx1"/>
                </a:solidFill>
                <a:effectLst/>
                <a:latin typeface="+mn-lt"/>
                <a:ea typeface="+mn-ea"/>
                <a:cs typeface="+mn-cs"/>
              </a:rPr>
              <a:t>can see a AJSC5 Java application deployment without Docker:</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First layer – </a:t>
            </a:r>
            <a:r>
              <a:rPr lang="en-US" sz="1200" b="1" kern="1200" dirty="0" smtClean="0">
                <a:solidFill>
                  <a:schemeClr val="tx1"/>
                </a:solidFill>
                <a:effectLst/>
                <a:latin typeface="+mn-lt"/>
                <a:ea typeface="+mn-ea"/>
                <a:cs typeface="+mn-cs"/>
              </a:rPr>
              <a:t>Infrastructure</a:t>
            </a:r>
            <a:r>
              <a:rPr lang="en-US" sz="1200" kern="1200" dirty="0" smtClean="0">
                <a:solidFill>
                  <a:schemeClr val="tx1"/>
                </a:solidFill>
                <a:effectLst/>
                <a:latin typeface="+mn-lt"/>
                <a:ea typeface="+mn-ea"/>
                <a:cs typeface="+mn-cs"/>
              </a:rPr>
              <a:t> – the ITO Cloud virtual machines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Second Layer - </a:t>
            </a:r>
            <a:r>
              <a:rPr lang="en-US" sz="1200" b="1" kern="1200" dirty="0" smtClean="0">
                <a:solidFill>
                  <a:schemeClr val="tx1"/>
                </a:solidFill>
                <a:effectLst/>
                <a:latin typeface="+mn-lt"/>
                <a:ea typeface="+mn-ea"/>
                <a:cs typeface="+mn-cs"/>
              </a:rPr>
              <a:t>Operating systems</a:t>
            </a:r>
            <a:r>
              <a:rPr lang="en-US" sz="1200" b="1"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Red Hat 6.X or Red Hat 7.X</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Third Layer</a:t>
            </a:r>
            <a:r>
              <a:rPr lang="en-US" sz="1200" kern="1200" baseline="0" dirty="0" smtClean="0">
                <a:solidFill>
                  <a:schemeClr val="tx1"/>
                </a:solidFill>
                <a:effectLst/>
                <a:latin typeface="+mn-lt"/>
                <a:ea typeface="+mn-ea"/>
                <a:cs typeface="+mn-cs"/>
              </a:rPr>
              <a:t> - </a:t>
            </a:r>
            <a:r>
              <a:rPr lang="en-US" sz="1200" b="1" kern="1200" dirty="0" smtClean="0">
                <a:solidFill>
                  <a:schemeClr val="tx1"/>
                </a:solidFill>
                <a:effectLst/>
                <a:latin typeface="+mn-lt"/>
                <a:ea typeface="+mn-ea"/>
                <a:cs typeface="+mn-cs"/>
              </a:rPr>
              <a:t>3</a:t>
            </a:r>
            <a:r>
              <a:rPr lang="en-US" sz="1200" b="1" kern="1200" baseline="30000" dirty="0" smtClean="0">
                <a:solidFill>
                  <a:schemeClr val="tx1"/>
                </a:solidFill>
                <a:effectLst/>
                <a:latin typeface="+mn-lt"/>
                <a:ea typeface="+mn-ea"/>
                <a:cs typeface="+mn-cs"/>
              </a:rPr>
              <a:t>rd</a:t>
            </a:r>
            <a:r>
              <a:rPr lang="en-US" sz="1200" b="1" kern="1200" dirty="0" smtClean="0">
                <a:solidFill>
                  <a:schemeClr val="tx1"/>
                </a:solidFill>
                <a:effectLst/>
                <a:latin typeface="+mn-lt"/>
                <a:ea typeface="+mn-ea"/>
                <a:cs typeface="+mn-cs"/>
              </a:rPr>
              <a:t> Parties</a:t>
            </a:r>
            <a:r>
              <a:rPr lang="en-US" sz="1200" b="1"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JRE</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the JAVA Runtime environment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LRM &amp; DME.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SOA Cloud components are usually installed using SWM packages.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Fourth Layer - </a:t>
            </a:r>
            <a:r>
              <a:rPr lang="en-US" sz="1200" b="1" kern="1200" baseline="0" dirty="0" smtClean="0">
                <a:solidFill>
                  <a:schemeClr val="tx1"/>
                </a:solidFill>
                <a:effectLst/>
                <a:latin typeface="+mn-lt"/>
                <a:ea typeface="+mn-ea"/>
                <a:cs typeface="+mn-cs"/>
              </a:rPr>
              <a:t>Application Layer - </a:t>
            </a:r>
            <a:r>
              <a:rPr lang="en-US" sz="1200" kern="1200" baseline="0" dirty="0" smtClean="0">
                <a:solidFill>
                  <a:schemeClr val="tx1"/>
                </a:solidFill>
                <a:effectLst/>
                <a:latin typeface="+mn-lt"/>
                <a:ea typeface="+mn-ea"/>
                <a:cs typeface="+mn-cs"/>
              </a:rPr>
              <a:t>AJSC5 – the Java application installed using the SWM package.</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11</a:t>
            </a:fld>
            <a:endParaRPr lang="en-US" dirty="0"/>
          </a:p>
        </p:txBody>
      </p:sp>
    </p:spTree>
    <p:extLst>
      <p:ext uri="{BB962C8B-B14F-4D97-AF65-F5344CB8AC3E}">
        <p14:creationId xmlns:p14="http://schemas.microsoft.com/office/powerpoint/2010/main" val="1478979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Now,</a:t>
            </a:r>
            <a:r>
              <a:rPr lang="en-US" sz="1200" kern="1200" baseline="0" dirty="0" smtClean="0">
                <a:solidFill>
                  <a:schemeClr val="tx1"/>
                </a:solidFill>
                <a:effectLst/>
                <a:latin typeface="+mn-lt"/>
                <a:ea typeface="+mn-ea"/>
                <a:cs typeface="+mn-cs"/>
              </a:rPr>
              <a:t> here’s </a:t>
            </a:r>
            <a:r>
              <a:rPr lang="en-US" sz="1200" kern="1200" dirty="0" smtClean="0">
                <a:solidFill>
                  <a:schemeClr val="tx1"/>
                </a:solidFill>
                <a:effectLst/>
                <a:latin typeface="+mn-lt"/>
                <a:ea typeface="+mn-ea"/>
                <a:cs typeface="+mn-cs"/>
              </a:rPr>
              <a:t>how the new ITO deployment will look when using CDP.  </a:t>
            </a:r>
            <a:r>
              <a:rPr lang="en-US" sz="1200" kern="1200" baseline="0" dirty="0" smtClean="0">
                <a:solidFill>
                  <a:schemeClr val="tx1"/>
                </a:solidFill>
                <a:effectLst/>
                <a:latin typeface="+mn-lt"/>
                <a:ea typeface="+mn-ea"/>
                <a:cs typeface="+mn-cs"/>
              </a:rPr>
              <a:t> I</a:t>
            </a:r>
            <a:r>
              <a:rPr lang="en-US" sz="1200" kern="1200" dirty="0" smtClean="0">
                <a:solidFill>
                  <a:schemeClr val="tx1"/>
                </a:solidFill>
                <a:effectLst/>
                <a:latin typeface="+mn-lt"/>
                <a:ea typeface="+mn-ea"/>
                <a:cs typeface="+mn-cs"/>
              </a:rPr>
              <a:t>t will contain the same number</a:t>
            </a:r>
            <a:r>
              <a:rPr lang="en-US" sz="1200" kern="1200" baseline="0" dirty="0" smtClean="0">
                <a:solidFill>
                  <a:schemeClr val="tx1"/>
                </a:solidFill>
                <a:effectLst/>
                <a:latin typeface="+mn-lt"/>
                <a:ea typeface="+mn-ea"/>
                <a:cs typeface="+mn-cs"/>
              </a:rPr>
              <a:t> of layers, but organized a bit differently. </a:t>
            </a:r>
            <a:endParaRPr lang="en-US" sz="1200" kern="1200" dirty="0" smtClean="0">
              <a:solidFill>
                <a:schemeClr val="tx1"/>
              </a:solidFill>
              <a:effectLst/>
              <a:latin typeface="+mn-lt"/>
              <a:ea typeface="+mn-ea"/>
              <a:cs typeface="+mn-cs"/>
            </a:endParaRPr>
          </a:p>
          <a:p>
            <a:pPr lvl="1"/>
            <a:endParaRPr lang="en-US" sz="1200" kern="1200" dirty="0" smtClean="0">
              <a:solidFill>
                <a:schemeClr val="tx1"/>
              </a:solidFill>
              <a:effectLst/>
              <a:latin typeface="+mn-lt"/>
              <a:ea typeface="+mn-ea"/>
              <a:cs typeface="+mn-cs"/>
            </a:endParaRPr>
          </a:p>
          <a:p>
            <a:pPr marL="628650" lvl="1" indent="-171450">
              <a:buFont typeface="Courier New" charset="0"/>
              <a:buChar char="o"/>
            </a:pPr>
            <a:r>
              <a:rPr lang="en-US" sz="1200" kern="1200" dirty="0" smtClean="0">
                <a:solidFill>
                  <a:schemeClr val="tx1"/>
                </a:solidFill>
                <a:effectLst/>
                <a:latin typeface="+mn-lt"/>
                <a:ea typeface="+mn-ea"/>
                <a:cs typeface="+mn-cs"/>
              </a:rPr>
              <a:t>First Layer - </a:t>
            </a:r>
            <a:r>
              <a:rPr lang="en-US" sz="1200" b="1" kern="1200" dirty="0" smtClean="0">
                <a:solidFill>
                  <a:schemeClr val="tx1"/>
                </a:solidFill>
                <a:effectLst/>
                <a:latin typeface="+mn-lt"/>
                <a:ea typeface="+mn-ea"/>
                <a:cs typeface="+mn-cs"/>
              </a:rPr>
              <a:t>Infrastructure</a:t>
            </a:r>
            <a:r>
              <a:rPr lang="en-US" sz="1200" kern="1200" dirty="0" smtClean="0">
                <a:solidFill>
                  <a:schemeClr val="tx1"/>
                </a:solidFill>
                <a:effectLst/>
                <a:latin typeface="+mn-lt"/>
                <a:ea typeface="+mn-ea"/>
                <a:cs typeface="+mn-cs"/>
              </a:rPr>
              <a:t> – Virtual Machine </a:t>
            </a:r>
          </a:p>
          <a:p>
            <a:pPr marL="628650" lvl="1" indent="-171450">
              <a:buFont typeface="Courier New" charset="0"/>
              <a:buChar char="o"/>
            </a:pPr>
            <a:r>
              <a:rPr lang="en-US" sz="1200" kern="1200" dirty="0" smtClean="0">
                <a:solidFill>
                  <a:schemeClr val="tx1"/>
                </a:solidFill>
                <a:effectLst/>
                <a:latin typeface="+mn-lt"/>
                <a:ea typeface="+mn-ea"/>
                <a:cs typeface="+mn-cs"/>
              </a:rPr>
              <a:t>Second Layer</a:t>
            </a:r>
            <a:r>
              <a:rPr lang="en-US" sz="1200" kern="1200" baseline="0" dirty="0" smtClean="0">
                <a:solidFill>
                  <a:schemeClr val="tx1"/>
                </a:solidFill>
                <a:effectLst/>
                <a:latin typeface="+mn-lt"/>
                <a:ea typeface="+mn-ea"/>
                <a:cs typeface="+mn-cs"/>
              </a:rPr>
              <a:t> - </a:t>
            </a:r>
            <a:r>
              <a:rPr lang="en-US" sz="1200" b="1" kern="1200" dirty="0" smtClean="0">
                <a:solidFill>
                  <a:schemeClr val="tx1"/>
                </a:solidFill>
                <a:effectLst/>
                <a:latin typeface="+mn-lt"/>
                <a:ea typeface="+mn-ea"/>
                <a:cs typeface="+mn-cs"/>
              </a:rPr>
              <a:t>Operating systems </a:t>
            </a:r>
            <a:r>
              <a:rPr lang="en-US" sz="1200" kern="1200" dirty="0" smtClean="0">
                <a:solidFill>
                  <a:schemeClr val="tx1"/>
                </a:solidFill>
                <a:effectLst/>
                <a:latin typeface="+mn-lt"/>
                <a:ea typeface="+mn-ea"/>
                <a:cs typeface="+mn-cs"/>
              </a:rPr>
              <a:t>– Red Hat (Red Hat</a:t>
            </a:r>
            <a:r>
              <a:rPr lang="en-US" sz="1200" kern="1200" baseline="0" dirty="0" smtClean="0">
                <a:solidFill>
                  <a:schemeClr val="tx1"/>
                </a:solidFill>
                <a:effectLst/>
                <a:latin typeface="+mn-lt"/>
                <a:ea typeface="+mn-ea"/>
                <a:cs typeface="+mn-cs"/>
              </a:rPr>
              <a:t> version </a:t>
            </a:r>
            <a:r>
              <a:rPr lang="en-US" sz="1200" kern="1200" dirty="0" smtClean="0">
                <a:solidFill>
                  <a:schemeClr val="tx1"/>
                </a:solidFill>
                <a:effectLst/>
                <a:latin typeface="+mn-lt"/>
                <a:ea typeface="+mn-ea"/>
                <a:cs typeface="+mn-cs"/>
              </a:rPr>
              <a:t>7.X is a must</a:t>
            </a:r>
            <a:r>
              <a:rPr lang="en-US" sz="1200" kern="1200" baseline="0" dirty="0" smtClean="0">
                <a:solidFill>
                  <a:schemeClr val="tx1"/>
                </a:solidFill>
                <a:effectLst/>
                <a:latin typeface="+mn-lt"/>
                <a:ea typeface="+mn-ea"/>
                <a:cs typeface="+mn-cs"/>
              </a:rPr>
              <a:t>.  Docker engine can’t be installed on lower versions then 7.X).</a:t>
            </a:r>
            <a:r>
              <a:rPr lang="en-US" sz="1200" kern="1200" dirty="0" smtClean="0">
                <a:solidFill>
                  <a:schemeClr val="tx1"/>
                </a:solidFill>
                <a:effectLst/>
                <a:latin typeface="+mn-lt"/>
                <a:ea typeface="+mn-ea"/>
                <a:cs typeface="+mn-cs"/>
              </a:rPr>
              <a:t> </a:t>
            </a:r>
          </a:p>
          <a:p>
            <a:pPr marL="628650" lvl="1" indent="-171450">
              <a:buFont typeface="Courier New" charset="0"/>
              <a:buChar char="o"/>
            </a:pPr>
            <a:r>
              <a:rPr lang="en-US" sz="1200" kern="1200" dirty="0" smtClean="0">
                <a:solidFill>
                  <a:schemeClr val="tx1"/>
                </a:solidFill>
                <a:effectLst/>
                <a:latin typeface="+mn-lt"/>
                <a:ea typeface="+mn-ea"/>
                <a:cs typeface="+mn-cs"/>
              </a:rPr>
              <a:t>Third Layer</a:t>
            </a:r>
            <a:r>
              <a:rPr lang="en-US" sz="1200" kern="1200" baseline="0" dirty="0" smtClean="0">
                <a:solidFill>
                  <a:schemeClr val="tx1"/>
                </a:solidFill>
                <a:effectLst/>
                <a:latin typeface="+mn-lt"/>
                <a:ea typeface="+mn-ea"/>
                <a:cs typeface="+mn-cs"/>
              </a:rPr>
              <a:t> - </a:t>
            </a:r>
            <a:r>
              <a:rPr lang="en-US" sz="1200" b="1" kern="1200" dirty="0" smtClean="0">
                <a:solidFill>
                  <a:schemeClr val="tx1"/>
                </a:solidFill>
                <a:effectLst/>
                <a:latin typeface="+mn-lt"/>
                <a:ea typeface="+mn-ea"/>
                <a:cs typeface="+mn-cs"/>
              </a:rPr>
              <a:t>Docker Engine / Kubernetes Cluster</a:t>
            </a:r>
          </a:p>
          <a:p>
            <a:pPr marL="1085850" lvl="2" indent="-171450">
              <a:buFont typeface="Wingdings" panose="05000000000000000000" pitchFamily="2" charset="2"/>
              <a:buChar char="Ø"/>
            </a:pPr>
            <a:r>
              <a:rPr lang="en-US" sz="1200" kern="1200" dirty="0" smtClean="0">
                <a:solidFill>
                  <a:schemeClr val="tx1"/>
                </a:solidFill>
                <a:effectLst/>
                <a:latin typeface="+mn-lt"/>
                <a:ea typeface="+mn-ea"/>
                <a:cs typeface="+mn-cs"/>
              </a:rPr>
              <a:t>Docker engine</a:t>
            </a:r>
            <a:r>
              <a:rPr lang="en-US" sz="1200" kern="1200" baseline="0" dirty="0" smtClean="0">
                <a:solidFill>
                  <a:schemeClr val="tx1"/>
                </a:solidFill>
                <a:effectLst/>
                <a:latin typeface="+mn-lt"/>
                <a:ea typeface="+mn-ea"/>
                <a:cs typeface="+mn-cs"/>
              </a:rPr>
              <a:t> responsible for the communication between the Docker containers to the host kernel, and </a:t>
            </a:r>
          </a:p>
          <a:p>
            <a:pPr marL="1085850" lvl="2" indent="-171450">
              <a:buFont typeface="Wingdings" panose="05000000000000000000" pitchFamily="2" charset="2"/>
              <a:buChar char="Ø"/>
            </a:pPr>
            <a:r>
              <a:rPr lang="en-US" sz="1200" kern="1200" baseline="0" dirty="0" smtClean="0">
                <a:solidFill>
                  <a:schemeClr val="tx1"/>
                </a:solidFill>
                <a:effectLst/>
                <a:latin typeface="+mn-lt"/>
                <a:ea typeface="+mn-ea"/>
                <a:cs typeface="+mn-cs"/>
              </a:rPr>
              <a:t>Kubernetes is </a:t>
            </a:r>
            <a:r>
              <a:rPr lang="en-US" sz="1200" kern="1200" dirty="0" smtClean="0">
                <a:solidFill>
                  <a:schemeClr val="tx1"/>
                </a:solidFill>
                <a:effectLst/>
                <a:latin typeface="+mn-lt"/>
                <a:ea typeface="+mn-ea"/>
                <a:cs typeface="+mn-cs"/>
              </a:rPr>
              <a:t>responsible for </a:t>
            </a:r>
            <a:r>
              <a:rPr lang="en-US" sz="1200" kern="1200" baseline="0" dirty="0" smtClean="0">
                <a:solidFill>
                  <a:schemeClr val="tx1"/>
                </a:solidFill>
                <a:effectLst/>
                <a:latin typeface="+mn-lt"/>
                <a:ea typeface="+mn-ea"/>
                <a:cs typeface="+mn-cs"/>
              </a:rPr>
              <a:t>orchestration of the Docker containers deployment, high availability, configuration and networking.</a:t>
            </a:r>
          </a:p>
          <a:p>
            <a:pPr marL="628650" lvl="1" indent="-171450">
              <a:buFont typeface="Courier New" charset="0"/>
              <a:buChar char="o"/>
            </a:pPr>
            <a:r>
              <a:rPr lang="en-US" sz="1200" kern="1200" dirty="0" smtClean="0">
                <a:solidFill>
                  <a:schemeClr val="tx1"/>
                </a:solidFill>
                <a:effectLst/>
                <a:latin typeface="+mn-lt"/>
                <a:ea typeface="+mn-ea"/>
                <a:cs typeface="+mn-cs"/>
              </a:rPr>
              <a:t>Fourth Layer</a:t>
            </a:r>
            <a:r>
              <a:rPr lang="en-US" sz="1200" kern="1200" baseline="0" dirty="0" smtClean="0">
                <a:solidFill>
                  <a:schemeClr val="tx1"/>
                </a:solidFill>
                <a:effectLst/>
                <a:latin typeface="+mn-lt"/>
                <a:ea typeface="+mn-ea"/>
                <a:cs typeface="+mn-cs"/>
              </a:rPr>
              <a:t> - </a:t>
            </a:r>
            <a:r>
              <a:rPr lang="en-US" sz="1200" b="1" kern="1200" dirty="0" smtClean="0">
                <a:solidFill>
                  <a:schemeClr val="tx1"/>
                </a:solidFill>
                <a:effectLst/>
                <a:latin typeface="+mn-lt"/>
                <a:ea typeface="+mn-ea"/>
                <a:cs typeface="+mn-cs"/>
              </a:rPr>
              <a:t>Docker containers </a:t>
            </a:r>
            <a:r>
              <a:rPr lang="en-US" sz="1200" b="0" kern="1200" baseline="0" dirty="0" smtClean="0">
                <a:solidFill>
                  <a:schemeClr val="tx1"/>
                </a:solidFill>
                <a:effectLst/>
                <a:latin typeface="+mn-lt"/>
                <a:ea typeface="+mn-ea"/>
                <a:cs typeface="+mn-cs"/>
              </a:rPr>
              <a:t> - multiple containers running different microServices, each contains the following:</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1085850" lvl="2" indent="-171450">
              <a:buFont typeface="Arial" charset="0"/>
              <a:buChar char="•"/>
            </a:pPr>
            <a:r>
              <a:rPr lang="en-US" sz="1200" kern="1200" dirty="0" smtClean="0">
                <a:solidFill>
                  <a:schemeClr val="tx1"/>
                </a:solidFill>
                <a:effectLst/>
                <a:latin typeface="+mn-lt"/>
                <a:ea typeface="+mn-ea"/>
                <a:cs typeface="+mn-cs"/>
              </a:rPr>
              <a:t>Base Image – lightweight OS running inside the container</a:t>
            </a:r>
          </a:p>
          <a:p>
            <a:pPr marL="1085850" lvl="2" indent="-171450">
              <a:buFont typeface="Arial" charset="0"/>
              <a:buChar char="•"/>
            </a:pPr>
            <a:r>
              <a:rPr lang="en-US" sz="1200" kern="1200" dirty="0" smtClean="0">
                <a:solidFill>
                  <a:schemeClr val="tx1"/>
                </a:solidFill>
                <a:effectLst/>
                <a:latin typeface="+mn-lt"/>
                <a:ea typeface="+mn-ea"/>
                <a:cs typeface="+mn-cs"/>
              </a:rPr>
              <a:t>3rd</a:t>
            </a:r>
            <a:r>
              <a:rPr lang="en-US" sz="1200" kern="1200" baseline="0" dirty="0" smtClean="0">
                <a:solidFill>
                  <a:schemeClr val="tx1"/>
                </a:solidFill>
                <a:effectLst/>
                <a:latin typeface="+mn-lt"/>
                <a:ea typeface="+mn-ea"/>
                <a:cs typeface="+mn-cs"/>
              </a:rPr>
              <a:t> Parties – JRE, DME and etc., installed on top of the Base image</a:t>
            </a:r>
            <a:endParaRPr lang="en-US" sz="1200" kern="1200" dirty="0" smtClean="0">
              <a:solidFill>
                <a:schemeClr val="tx1"/>
              </a:solidFill>
              <a:effectLst/>
              <a:latin typeface="+mn-lt"/>
              <a:ea typeface="+mn-ea"/>
              <a:cs typeface="+mn-cs"/>
            </a:endParaRPr>
          </a:p>
          <a:p>
            <a:pPr marL="1085850" lvl="2" indent="-171450">
              <a:buFont typeface="Arial" charset="0"/>
              <a:buChar char="•"/>
            </a:pPr>
            <a:r>
              <a:rPr lang="en-US" sz="1200" kern="1200" dirty="0" smtClean="0">
                <a:solidFill>
                  <a:schemeClr val="tx1"/>
                </a:solidFill>
                <a:effectLst/>
                <a:latin typeface="+mn-lt"/>
                <a:ea typeface="+mn-ea"/>
                <a:cs typeface="+mn-cs"/>
              </a:rPr>
              <a:t>AJSC6 Java Application - installed on top of the Base image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12</a:t>
            </a:fld>
            <a:endParaRPr lang="en-US" dirty="0"/>
          </a:p>
        </p:txBody>
      </p:sp>
    </p:spTree>
    <p:extLst>
      <p:ext uri="{BB962C8B-B14F-4D97-AF65-F5344CB8AC3E}">
        <p14:creationId xmlns:p14="http://schemas.microsoft.com/office/powerpoint/2010/main" val="807923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CDP uses a system integration approach to CI/CD, using the best tools available for each of the tasks in</a:t>
            </a:r>
            <a:r>
              <a:rPr lang="en-US" baseline="0" dirty="0" smtClean="0"/>
              <a:t> implementing CI/CD. </a:t>
            </a:r>
          </a:p>
          <a:p>
            <a:pPr marL="628650" lvl="1" indent="-171450">
              <a:buFont typeface="Arial" panose="020B0604020202020204" pitchFamily="34" charset="0"/>
              <a:buChar char="•"/>
            </a:pPr>
            <a:r>
              <a:rPr lang="en-US" baseline="0" dirty="0" smtClean="0"/>
              <a:t>These tools are integrated together by the CDP infrastructure and used to implement the CI/CD process the way we need it to operate.</a:t>
            </a:r>
          </a:p>
          <a:p>
            <a:endParaRPr lang="en-US" baseline="0" dirty="0" smtClean="0"/>
          </a:p>
          <a:p>
            <a:r>
              <a:rPr lang="en-US" baseline="0" dirty="0" smtClean="0"/>
              <a:t>AT&amp;T Eco is part of CDP, and during the AT&amp;T Eco pipeline, the Docker image is being created and deployed to Staging/Production.</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13</a:t>
            </a:fld>
            <a:endParaRPr lang="en-US" dirty="0"/>
          </a:p>
        </p:txBody>
      </p:sp>
    </p:spTree>
    <p:extLst>
      <p:ext uri="{BB962C8B-B14F-4D97-AF65-F5344CB8AC3E}">
        <p14:creationId xmlns:p14="http://schemas.microsoft.com/office/powerpoint/2010/main" val="86735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dirty="0" smtClean="0"/>
              <a:t>Docker Containers: Overview</a:t>
            </a:r>
          </a:p>
          <a:p>
            <a:r>
              <a:rPr lang="en-US" dirty="0" smtClean="0">
                <a:solidFill>
                  <a:srgbClr val="959595"/>
                </a:solidFill>
              </a:rPr>
              <a:t>Dockerfile</a:t>
            </a:r>
          </a:p>
          <a:p>
            <a:r>
              <a:rPr lang="en-US" dirty="0" smtClean="0">
                <a:solidFill>
                  <a:srgbClr val="959595"/>
                </a:solidFill>
              </a:rPr>
              <a:t>Docker Container Commands</a:t>
            </a:r>
          </a:p>
          <a:p>
            <a:pPr marL="457200" indent="-457200"/>
            <a:r>
              <a:rPr lang="en-US" dirty="0" smtClean="0">
                <a:solidFill>
                  <a:srgbClr val="959595"/>
                </a:solidFill>
              </a:rPr>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15</a:t>
            </a:fld>
            <a:endParaRPr lang="en-US" dirty="0"/>
          </a:p>
        </p:txBody>
      </p:sp>
    </p:spTree>
    <p:extLst>
      <p:ext uri="{BB962C8B-B14F-4D97-AF65-F5344CB8AC3E}">
        <p14:creationId xmlns:p14="http://schemas.microsoft.com/office/powerpoint/2010/main" val="4119616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16</a:t>
            </a:fld>
            <a:endParaRPr lang="en-US" dirty="0"/>
          </a:p>
        </p:txBody>
      </p:sp>
    </p:spTree>
    <p:extLst>
      <p:ext uri="{BB962C8B-B14F-4D97-AF65-F5344CB8AC3E}">
        <p14:creationId xmlns:p14="http://schemas.microsoft.com/office/powerpoint/2010/main" val="1472434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17</a:t>
            </a:fld>
            <a:endParaRPr lang="en-US" dirty="0"/>
          </a:p>
        </p:txBody>
      </p:sp>
    </p:spTree>
    <p:extLst>
      <p:ext uri="{BB962C8B-B14F-4D97-AF65-F5344CB8AC3E}">
        <p14:creationId xmlns:p14="http://schemas.microsoft.com/office/powerpoint/2010/main" val="4004695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Before we’re going</a:t>
            </a:r>
            <a:r>
              <a:rPr lang="en-US" sz="1200" kern="1200" baseline="0" dirty="0" smtClean="0">
                <a:solidFill>
                  <a:schemeClr val="tx1"/>
                </a:solidFill>
                <a:effectLst/>
                <a:latin typeface="+mn-lt"/>
                <a:ea typeface="+mn-ea"/>
                <a:cs typeface="+mn-cs"/>
              </a:rPr>
              <a:t> to look at AJSC6 Dockerfile it is important to understand the Docker containers build and runtime steps. </a:t>
            </a:r>
            <a:r>
              <a:rPr lang="en-US" sz="1200" kern="120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We divided the steps into 5 building blocks.</a:t>
            </a:r>
            <a:r>
              <a:rPr lang="en-US" sz="1200" kern="1200" baseline="0" dirty="0" smtClean="0">
                <a:solidFill>
                  <a:schemeClr val="tx1"/>
                </a:solidFill>
                <a:effectLst/>
                <a:latin typeface="+mn-lt"/>
                <a:ea typeface="+mn-ea"/>
                <a:cs typeface="+mn-cs"/>
              </a:rPr>
              <a:t>  </a:t>
            </a:r>
          </a:p>
          <a:p>
            <a:pPr marL="0" lvl="0" indent="0">
              <a:buFontTx/>
              <a:buNone/>
            </a:pPr>
            <a:endParaRPr lang="en-US" sz="1200" kern="1200" baseline="0" dirty="0" smtClean="0">
              <a:solidFill>
                <a:schemeClr val="tx1"/>
              </a:solidFill>
              <a:effectLst/>
              <a:latin typeface="+mn-lt"/>
              <a:ea typeface="+mn-ea"/>
              <a:cs typeface="+mn-cs"/>
            </a:endParaRPr>
          </a:p>
          <a:p>
            <a:pPr marL="0" lvl="0" indent="0">
              <a:buFontTx/>
              <a:buNone/>
            </a:pPr>
            <a:r>
              <a:rPr lang="en-US" sz="1200" kern="1200" baseline="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 bakery can be used as an example: </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First</a:t>
            </a:r>
            <a:r>
              <a:rPr lang="en-US" sz="1200" b="1" kern="1200" baseline="0" dirty="0" smtClean="0">
                <a:solidFill>
                  <a:schemeClr val="tx1"/>
                </a:solidFill>
                <a:effectLst/>
                <a:latin typeface="+mn-lt"/>
                <a:ea typeface="+mn-ea"/>
                <a:cs typeface="+mn-cs"/>
              </a:rPr>
              <a:t> Step - </a:t>
            </a:r>
            <a:r>
              <a:rPr lang="en-US" sz="1200" b="1" kern="1200" dirty="0" smtClean="0">
                <a:solidFill>
                  <a:schemeClr val="tx1"/>
                </a:solidFill>
                <a:effectLst/>
                <a:latin typeface="+mn-lt"/>
                <a:ea typeface="+mn-ea"/>
                <a:cs typeface="+mn-cs"/>
              </a:rPr>
              <a:t>Choose your Base Image</a:t>
            </a:r>
            <a:r>
              <a:rPr lang="en-US" sz="1200" kern="1200" dirty="0" smtClean="0">
                <a:solidFill>
                  <a:schemeClr val="tx1"/>
                </a:solidFill>
                <a:effectLst/>
                <a:latin typeface="+mn-lt"/>
                <a:ea typeface="+mn-ea"/>
                <a:cs typeface="+mn-cs"/>
              </a:rPr>
              <a:t> – The container requires an OS. This is called the “Base Image."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It is the OS running inside the container, and many vendors have already created light-weight images that can be used, such as Centos, Apache and more.</a:t>
            </a:r>
            <a:r>
              <a:rPr lang="en-US" sz="1200" kern="1200" baseline="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In</a:t>
            </a:r>
            <a:r>
              <a:rPr lang="en-US" sz="1200" kern="1200" dirty="0" smtClean="0">
                <a:solidFill>
                  <a:schemeClr val="tx1"/>
                </a:solidFill>
                <a:effectLst/>
                <a:latin typeface="+mn-lt"/>
                <a:ea typeface="+mn-ea"/>
                <a:cs typeface="+mn-cs"/>
              </a:rPr>
              <a:t> AJSC6,</a:t>
            </a:r>
            <a:r>
              <a:rPr lang="en-US" sz="1200" kern="1200" baseline="0" dirty="0" smtClean="0">
                <a:solidFill>
                  <a:schemeClr val="tx1"/>
                </a:solidFill>
                <a:effectLst/>
                <a:latin typeface="+mn-lt"/>
                <a:ea typeface="+mn-ea"/>
                <a:cs typeface="+mn-cs"/>
              </a:rPr>
              <a:t> we’re using Base Image from Alpine distribution</a:t>
            </a:r>
            <a:r>
              <a:rPr lang="en-US" sz="1200" kern="120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Looking at a bakery, t</a:t>
            </a:r>
            <a:r>
              <a:rPr lang="en-US" sz="1200" kern="1200" dirty="0" smtClean="0">
                <a:solidFill>
                  <a:schemeClr val="tx1"/>
                </a:solidFill>
                <a:effectLst/>
                <a:latin typeface="+mn-lt"/>
                <a:ea typeface="+mn-ea"/>
                <a:cs typeface="+mn-cs"/>
              </a:rPr>
              <a:t>his would</a:t>
            </a:r>
            <a:r>
              <a:rPr lang="en-US" sz="1200" kern="1200" baseline="0" dirty="0" smtClean="0">
                <a:solidFill>
                  <a:schemeClr val="tx1"/>
                </a:solidFill>
                <a:effectLst/>
                <a:latin typeface="+mn-lt"/>
                <a:ea typeface="+mn-ea"/>
                <a:cs typeface="+mn-cs"/>
              </a:rPr>
              <a:t> be</a:t>
            </a:r>
            <a:r>
              <a:rPr lang="en-US" sz="1200" kern="1200" dirty="0" smtClean="0">
                <a:solidFill>
                  <a:schemeClr val="tx1"/>
                </a:solidFill>
                <a:effectLst/>
                <a:latin typeface="+mn-lt"/>
                <a:ea typeface="+mn-ea"/>
                <a:cs typeface="+mn-cs"/>
              </a:rPr>
              <a:t> like choosing which type of cake you want to bake…..cheesecake, chocolate, marble, etc..</a:t>
            </a:r>
          </a:p>
        </p:txBody>
      </p:sp>
      <p:sp>
        <p:nvSpPr>
          <p:cNvPr id="4" name="Slide Number Placeholder 3"/>
          <p:cNvSpPr>
            <a:spLocks noGrp="1"/>
          </p:cNvSpPr>
          <p:nvPr>
            <p:ph type="sldNum" sz="quarter" idx="10"/>
          </p:nvPr>
        </p:nvSpPr>
        <p:spPr/>
        <p:txBody>
          <a:bodyPr/>
          <a:lstStyle/>
          <a:p>
            <a:fld id="{BCFD9196-B747-C840-B910-EBFFFCF7545D}" type="slidenum">
              <a:rPr lang="en-US" smtClean="0"/>
              <a:t>18</a:t>
            </a:fld>
            <a:endParaRPr lang="en-US" dirty="0"/>
          </a:p>
        </p:txBody>
      </p:sp>
    </p:spTree>
    <p:extLst>
      <p:ext uri="{BB962C8B-B14F-4D97-AF65-F5344CB8AC3E}">
        <p14:creationId xmlns:p14="http://schemas.microsoft.com/office/powerpoint/2010/main" val="4009918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19</a:t>
            </a:fld>
            <a:endParaRPr lang="en-US" dirty="0"/>
          </a:p>
        </p:txBody>
      </p:sp>
    </p:spTree>
    <p:extLst>
      <p:ext uri="{BB962C8B-B14F-4D97-AF65-F5344CB8AC3E}">
        <p14:creationId xmlns:p14="http://schemas.microsoft.com/office/powerpoint/2010/main" val="2120100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that we have our Base Image</a:t>
            </a:r>
            <a:r>
              <a:rPr lang="en-US" sz="1200" kern="1200" baseline="0" dirty="0" smtClean="0">
                <a:solidFill>
                  <a:schemeClr val="tx1"/>
                </a:solidFill>
                <a:effectLst/>
                <a:latin typeface="+mn-lt"/>
                <a:ea typeface="+mn-ea"/>
                <a:cs typeface="+mn-cs"/>
              </a:rPr>
              <a:t>, here is the next step create the Dockerfile.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First</a:t>
            </a:r>
            <a:r>
              <a:rPr lang="en-US" sz="1200" b="0" kern="1200" baseline="0" dirty="0" smtClean="0">
                <a:solidFill>
                  <a:schemeClr val="tx1"/>
                </a:solidFill>
                <a:effectLst/>
                <a:latin typeface="+mn-lt"/>
                <a:ea typeface="+mn-ea"/>
                <a:cs typeface="+mn-cs"/>
              </a:rPr>
              <a:t> Step </a:t>
            </a:r>
            <a:r>
              <a:rPr lang="en-US" sz="1200" b="1" kern="1200" baseline="0" dirty="0" smtClean="0">
                <a:solidFill>
                  <a:schemeClr val="tx1"/>
                </a:solidFill>
                <a:effectLst/>
                <a:latin typeface="+mn-lt"/>
                <a:ea typeface="+mn-ea"/>
                <a:cs typeface="+mn-cs"/>
              </a:rPr>
              <a:t>– </a:t>
            </a:r>
            <a:r>
              <a:rPr lang="en-US" sz="1200" b="1" u="sng" kern="1200" baseline="0" dirty="0" smtClean="0">
                <a:solidFill>
                  <a:schemeClr val="tx1"/>
                </a:solidFill>
                <a:effectLst/>
                <a:latin typeface="+mn-lt"/>
                <a:ea typeface="+mn-ea"/>
                <a:cs typeface="+mn-cs"/>
              </a:rPr>
              <a:t>Completed</a:t>
            </a:r>
            <a:r>
              <a:rPr lang="en-US" sz="1200" b="1" kern="1200" baseline="0" dirty="0" smtClean="0">
                <a:solidFill>
                  <a:schemeClr val="tx1"/>
                </a:solidFill>
                <a:effectLst/>
                <a:latin typeface="+mn-lt"/>
                <a:ea typeface="+mn-ea"/>
                <a:cs typeface="+mn-cs"/>
              </a:rPr>
              <a:t> - </a:t>
            </a:r>
            <a:r>
              <a:rPr lang="en-US" sz="1200" b="0" kern="1200" dirty="0" smtClean="0">
                <a:solidFill>
                  <a:schemeClr val="tx1"/>
                </a:solidFill>
                <a:effectLst/>
                <a:latin typeface="+mn-lt"/>
                <a:ea typeface="+mn-ea"/>
                <a:cs typeface="+mn-cs"/>
              </a:rPr>
              <a:t>Choose your Base Image.</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 container requires an OS.  This is called the “Base Image."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It is the OS running inside the container, and many vendors have already created light-weight images that can be used, such as Centos, Apache and more.</a:t>
            </a:r>
            <a:r>
              <a:rPr lang="en-US" sz="1200" kern="1200" baseline="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In</a:t>
            </a:r>
            <a:r>
              <a:rPr lang="en-US" sz="1200" kern="1200" dirty="0" smtClean="0">
                <a:solidFill>
                  <a:schemeClr val="tx1"/>
                </a:solidFill>
                <a:effectLst/>
                <a:latin typeface="+mn-lt"/>
                <a:ea typeface="+mn-ea"/>
                <a:cs typeface="+mn-cs"/>
              </a:rPr>
              <a:t> AJSC6,</a:t>
            </a:r>
            <a:r>
              <a:rPr lang="en-US" sz="1200" kern="1200" baseline="0" dirty="0" smtClean="0">
                <a:solidFill>
                  <a:schemeClr val="tx1"/>
                </a:solidFill>
                <a:effectLst/>
                <a:latin typeface="+mn-lt"/>
                <a:ea typeface="+mn-ea"/>
                <a:cs typeface="+mn-cs"/>
              </a:rPr>
              <a:t> we’re using Base Image from Alpine distribution</a:t>
            </a:r>
            <a:r>
              <a:rPr lang="en-US" sz="1200" kern="1200" dirty="0" smtClean="0">
                <a:solidFill>
                  <a:schemeClr val="tx1"/>
                </a:solidFill>
                <a:effectLst/>
                <a:latin typeface="+mn-lt"/>
                <a:ea typeface="+mn-ea"/>
                <a:cs typeface="+mn-cs"/>
              </a:rPr>
              <a: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Looking at a bakery, t</a:t>
            </a:r>
            <a:r>
              <a:rPr lang="en-US" sz="1200" kern="1200" dirty="0" smtClean="0">
                <a:solidFill>
                  <a:schemeClr val="tx1"/>
                </a:solidFill>
                <a:effectLst/>
                <a:latin typeface="+mn-lt"/>
                <a:ea typeface="+mn-ea"/>
                <a:cs typeface="+mn-cs"/>
              </a:rPr>
              <a:t>his would be like choosing which type of cake you want to bake, cheesecake, chocolate, marble, etc..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Second</a:t>
            </a:r>
            <a:r>
              <a:rPr lang="en-US" sz="1200" b="1" kern="1200" baseline="0" dirty="0" smtClean="0">
                <a:solidFill>
                  <a:schemeClr val="tx1"/>
                </a:solidFill>
                <a:effectLst/>
                <a:latin typeface="+mn-lt"/>
                <a:ea typeface="+mn-ea"/>
                <a:cs typeface="+mn-cs"/>
              </a:rPr>
              <a:t> Step - </a:t>
            </a:r>
            <a:r>
              <a:rPr lang="en-US" sz="1200" b="1" kern="1200" dirty="0" smtClean="0">
                <a:solidFill>
                  <a:schemeClr val="tx1"/>
                </a:solidFill>
                <a:effectLst/>
                <a:latin typeface="+mn-lt"/>
                <a:ea typeface="+mn-ea"/>
                <a:cs typeface="+mn-cs"/>
              </a:rPr>
              <a:t>Create a Dockerfile</a:t>
            </a:r>
            <a:r>
              <a:rPr lang="en-US" sz="1200" kern="1200" dirty="0" smtClean="0">
                <a:solidFill>
                  <a:schemeClr val="tx1"/>
                </a:solidFill>
                <a:effectLst/>
                <a:latin typeface="+mn-lt"/>
                <a:ea typeface="+mn-ea"/>
                <a:cs typeface="+mn-cs"/>
              </a:rPr>
              <a:t> – A Dockerfile is a text document that contains all the commands a user can call upon to assemble an image.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Looking at a bakery, t</a:t>
            </a:r>
            <a:r>
              <a:rPr lang="en-US" sz="1200" kern="1200" dirty="0" smtClean="0">
                <a:solidFill>
                  <a:schemeClr val="tx1"/>
                </a:solidFill>
                <a:effectLst/>
                <a:latin typeface="+mn-lt"/>
                <a:ea typeface="+mn-ea"/>
                <a:cs typeface="+mn-cs"/>
              </a:rPr>
              <a:t>his similar</a:t>
            </a:r>
            <a:r>
              <a:rPr lang="en-US" sz="1200" kern="1200" baseline="0" dirty="0" smtClean="0">
                <a:solidFill>
                  <a:schemeClr val="tx1"/>
                </a:solidFill>
                <a:effectLst/>
                <a:latin typeface="+mn-lt"/>
                <a:ea typeface="+mn-ea"/>
                <a:cs typeface="+mn-cs"/>
              </a:rPr>
              <a:t> to </a:t>
            </a:r>
            <a:r>
              <a:rPr lang="en-US" sz="1200" kern="1200" dirty="0" smtClean="0">
                <a:solidFill>
                  <a:schemeClr val="tx1"/>
                </a:solidFill>
                <a:effectLst/>
                <a:latin typeface="+mn-lt"/>
                <a:ea typeface="+mn-ea"/>
                <a:cs typeface="+mn-cs"/>
              </a:rPr>
              <a:t>a cake recipe. </a:t>
            </a:r>
          </a:p>
        </p:txBody>
      </p:sp>
      <p:sp>
        <p:nvSpPr>
          <p:cNvPr id="4" name="Slide Number Placeholder 3"/>
          <p:cNvSpPr>
            <a:spLocks noGrp="1"/>
          </p:cNvSpPr>
          <p:nvPr>
            <p:ph type="sldNum" sz="quarter" idx="10"/>
          </p:nvPr>
        </p:nvSpPr>
        <p:spPr/>
        <p:txBody>
          <a:bodyPr/>
          <a:lstStyle/>
          <a:p>
            <a:fld id="{BCFD9196-B747-C840-B910-EBFFFCF7545D}" type="slidenum">
              <a:rPr lang="en-US" smtClean="0"/>
              <a:t>20</a:t>
            </a:fld>
            <a:endParaRPr lang="en-US" dirty="0"/>
          </a:p>
        </p:txBody>
      </p:sp>
    </p:spTree>
    <p:extLst>
      <p:ext uri="{BB962C8B-B14F-4D97-AF65-F5344CB8AC3E}">
        <p14:creationId xmlns:p14="http://schemas.microsoft.com/office/powerpoint/2010/main" val="494122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21</a:t>
            </a:fld>
            <a:endParaRPr lang="en-US" dirty="0"/>
          </a:p>
        </p:txBody>
      </p:sp>
    </p:spTree>
    <p:extLst>
      <p:ext uri="{BB962C8B-B14F-4D97-AF65-F5344CB8AC3E}">
        <p14:creationId xmlns:p14="http://schemas.microsoft.com/office/powerpoint/2010/main" val="405413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a:t>
            </a:fld>
            <a:endParaRPr lang="en-US" dirty="0"/>
          </a:p>
        </p:txBody>
      </p:sp>
    </p:spTree>
    <p:extLst>
      <p:ext uri="{BB962C8B-B14F-4D97-AF65-F5344CB8AC3E}">
        <p14:creationId xmlns:p14="http://schemas.microsoft.com/office/powerpoint/2010/main" val="2733962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dirty="0" smtClean="0">
                <a:solidFill>
                  <a:schemeClr val="tx2"/>
                </a:solidFill>
                <a:effectLst/>
                <a:latin typeface="+mn-lt"/>
                <a:ea typeface="+mn-ea"/>
                <a:cs typeface="+mn-cs"/>
              </a:rPr>
              <a:t>Docker runs instructions in a Dockerfile in order.  </a:t>
            </a:r>
          </a:p>
          <a:p>
            <a:pPr marL="628650" lvl="1" indent="-171450">
              <a:buFont typeface="Arial" panose="020B0604020202020204" pitchFamily="34" charset="0"/>
              <a:buChar char="•"/>
            </a:pPr>
            <a:r>
              <a:rPr lang="en-US" sz="1200" b="1" i="0" u="none" kern="1200" dirty="0" smtClean="0">
                <a:solidFill>
                  <a:schemeClr val="tx2"/>
                </a:solidFill>
                <a:effectLst/>
                <a:latin typeface="+mn-lt"/>
                <a:ea typeface="+mn-ea"/>
                <a:cs typeface="+mn-cs"/>
              </a:rPr>
              <a:t>The first instruction must be `FROM`</a:t>
            </a:r>
            <a:r>
              <a:rPr lang="en-US" sz="1200" b="0" i="0" u="none" kern="1200" dirty="0" smtClean="0">
                <a:solidFill>
                  <a:schemeClr val="tx2"/>
                </a:solidFill>
                <a:effectLst/>
                <a:latin typeface="+mn-lt"/>
                <a:ea typeface="+mn-ea"/>
                <a:cs typeface="+mn-cs"/>
              </a:rPr>
              <a:t> in order to specify the </a:t>
            </a:r>
            <a:r>
              <a:rPr lang="en-US" sz="1200" b="0" i="0" u="none" strike="noStrike" kern="1200" dirty="0" smtClean="0">
                <a:solidFill>
                  <a:schemeClr val="tx2"/>
                </a:solidFill>
                <a:effectLst/>
                <a:latin typeface="+mn-lt"/>
                <a:ea typeface="+mn-ea"/>
                <a:cs typeface="+mn-cs"/>
                <a:hlinkClick r:id="rId3"/>
              </a:rPr>
              <a:t>Base Image</a:t>
            </a:r>
            <a:r>
              <a:rPr lang="en-US" sz="1200" b="0" i="0" u="none" kern="1200" dirty="0" smtClean="0">
                <a:solidFill>
                  <a:schemeClr val="tx2"/>
                </a:solidFill>
                <a:effectLst/>
                <a:latin typeface="+mn-lt"/>
                <a:ea typeface="+mn-ea"/>
                <a:cs typeface="+mn-cs"/>
              </a:rPr>
              <a:t> from which you are building.</a:t>
            </a:r>
          </a:p>
          <a:p>
            <a:pPr marL="628650" lvl="1" indent="-171450">
              <a:buFont typeface="Arial" panose="020B0604020202020204" pitchFamily="34" charset="0"/>
              <a:buChar char="•"/>
            </a:pPr>
            <a:r>
              <a:rPr lang="en-US" sz="1200" b="0" i="0" u="none" kern="1200" dirty="0" smtClean="0">
                <a:solidFill>
                  <a:schemeClr val="tx2"/>
                </a:solidFill>
                <a:effectLst/>
                <a:latin typeface="+mn-lt"/>
                <a:ea typeface="+mn-ea"/>
                <a:cs typeface="+mn-cs"/>
              </a:rPr>
              <a:t>Docker treats lines that begin with # as a comment, unless the line is a valid </a:t>
            </a:r>
            <a:r>
              <a:rPr lang="en-US" sz="1200" b="0" i="0" u="none" strike="noStrike" kern="1200" dirty="0" smtClean="0">
                <a:solidFill>
                  <a:schemeClr val="tx2"/>
                </a:solidFill>
                <a:effectLst/>
                <a:latin typeface="+mn-lt"/>
                <a:ea typeface="+mn-ea"/>
                <a:cs typeface="+mn-cs"/>
                <a:hlinkClick r:id="rId4"/>
              </a:rPr>
              <a:t>parser directive</a:t>
            </a:r>
            <a:r>
              <a:rPr lang="en-US" sz="1200" b="0" i="0" u="none" kern="1200" dirty="0" smtClean="0">
                <a:solidFill>
                  <a:schemeClr val="tx2"/>
                </a:solidFill>
                <a:effectLst/>
                <a:latin typeface="+mn-lt"/>
                <a:ea typeface="+mn-ea"/>
                <a:cs typeface="+mn-cs"/>
              </a:rPr>
              <a:t>.  </a:t>
            </a:r>
          </a:p>
          <a:p>
            <a:pPr marL="628650" lvl="1" indent="-171450">
              <a:buFont typeface="Arial" panose="020B0604020202020204" pitchFamily="34" charset="0"/>
              <a:buChar char="•"/>
            </a:pPr>
            <a:r>
              <a:rPr lang="en-US" sz="1200" b="0" i="0" u="none" kern="1200" dirty="0" smtClean="0">
                <a:solidFill>
                  <a:schemeClr val="tx2"/>
                </a:solidFill>
                <a:effectLst/>
                <a:latin typeface="+mn-lt"/>
                <a:ea typeface="+mn-ea"/>
                <a:cs typeface="+mn-cs"/>
              </a:rPr>
              <a:t>A # marker anywhere else in a line is treated as an argument. </a:t>
            </a:r>
          </a:p>
          <a:p>
            <a:endParaRPr lang="en-US" dirty="0" smtClean="0"/>
          </a:p>
          <a:p>
            <a:r>
              <a:rPr lang="en-US" dirty="0" smtClean="0"/>
              <a:t>In</a:t>
            </a:r>
            <a:r>
              <a:rPr lang="en-US" baseline="0" dirty="0" smtClean="0"/>
              <a:t> this example we’re using Docker container to run HellowWorld.jar file, the Dockerfile commands we’re using are: </a:t>
            </a:r>
          </a:p>
          <a:p>
            <a:endParaRPr lang="en-US" dirty="0" smtClean="0"/>
          </a:p>
          <a:p>
            <a:pPr lvl="1"/>
            <a:r>
              <a:rPr lang="en-US" b="1" dirty="0" smtClean="0"/>
              <a:t>FROM</a:t>
            </a:r>
            <a:r>
              <a:rPr lang="en-US" baseline="0" dirty="0" smtClean="0"/>
              <a:t> – The Base Image contains </a:t>
            </a:r>
            <a:r>
              <a:rPr lang="en-US" sz="1200" kern="1200" dirty="0" smtClean="0">
                <a:solidFill>
                  <a:schemeClr val="tx1"/>
                </a:solidFill>
                <a:latin typeface="+mn-lt"/>
                <a:ea typeface="+mn-ea"/>
                <a:cs typeface="+mn-cs"/>
              </a:rPr>
              <a:t>Oracle Java 8 (and 7) with GLIBC 2.23 over Alpine Linux.</a:t>
            </a:r>
          </a:p>
          <a:p>
            <a:pPr lvl="1"/>
            <a:r>
              <a:rPr lang="en-US" sz="1200" b="1" kern="1200" dirty="0" smtClean="0">
                <a:solidFill>
                  <a:schemeClr val="tx1"/>
                </a:solidFill>
                <a:latin typeface="+mn-lt"/>
                <a:ea typeface="+mn-ea"/>
                <a:cs typeface="+mn-cs"/>
              </a:rPr>
              <a:t>COPY</a:t>
            </a:r>
            <a:r>
              <a:rPr lang="en-US" sz="1200" kern="1200" dirty="0" smtClean="0">
                <a:solidFill>
                  <a:schemeClr val="tx1"/>
                </a:solidFill>
                <a:latin typeface="+mn-lt"/>
                <a:ea typeface="+mn-ea"/>
                <a:cs typeface="+mn-cs"/>
              </a:rPr>
              <a:t> – Copy the</a:t>
            </a:r>
            <a:r>
              <a:rPr lang="en-US" sz="1200" kern="1200" baseline="0" dirty="0" smtClean="0">
                <a:solidFill>
                  <a:schemeClr val="tx1"/>
                </a:solidFill>
                <a:latin typeface="+mn-lt"/>
                <a:ea typeface="+mn-ea"/>
                <a:cs typeface="+mn-cs"/>
              </a:rPr>
              <a:t> HelloWorld.jar</a:t>
            </a:r>
            <a:r>
              <a:rPr lang="en-US" sz="1200" kern="1200" dirty="0" smtClean="0">
                <a:solidFill>
                  <a:schemeClr val="tx1"/>
                </a:solidFill>
                <a:latin typeface="+mn-lt"/>
                <a:ea typeface="+mn-ea"/>
                <a:cs typeface="+mn-cs"/>
              </a:rPr>
              <a:t> file into the image</a:t>
            </a:r>
            <a:r>
              <a:rPr lang="en-US" sz="1200" kern="1200" baseline="0" dirty="0" smtClean="0">
                <a:solidFill>
                  <a:schemeClr val="tx1"/>
                </a:solidFill>
                <a:latin typeface="+mn-lt"/>
                <a:ea typeface="+mn-ea"/>
                <a:cs typeface="+mn-cs"/>
              </a:rPr>
              <a:t> from your build server host.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CMD</a:t>
            </a:r>
            <a:r>
              <a:rPr lang="en-US" sz="1200" kern="1200" dirty="0" smtClean="0">
                <a:solidFill>
                  <a:schemeClr val="tx1"/>
                </a:solidFill>
                <a:latin typeface="+mn-lt"/>
                <a:ea typeface="+mn-ea"/>
                <a:cs typeface="+mn-cs"/>
              </a:rPr>
              <a:t> – Default command to run when running the container</a:t>
            </a:r>
            <a:r>
              <a:rPr lang="en-US" sz="1200" kern="1200" baseline="0" dirty="0" smtClean="0">
                <a:solidFill>
                  <a:schemeClr val="tx1"/>
                </a:solidFill>
                <a:latin typeface="+mn-lt"/>
                <a:ea typeface="+mn-ea"/>
                <a:cs typeface="+mn-cs"/>
              </a:rPr>
              <a:t>, in our case running the HelloWorld.jar file.</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22</a:t>
            </a:fld>
            <a:endParaRPr lang="en-US" dirty="0"/>
          </a:p>
        </p:txBody>
      </p:sp>
    </p:spTree>
    <p:extLst>
      <p:ext uri="{BB962C8B-B14F-4D97-AF65-F5344CB8AC3E}">
        <p14:creationId xmlns:p14="http://schemas.microsoft.com/office/powerpoint/2010/main" val="2045656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example we’re using Docker container to run apache server.  </a:t>
            </a:r>
          </a:p>
          <a:p>
            <a:endParaRPr lang="en-US" baseline="0" dirty="0" smtClean="0"/>
          </a:p>
          <a:p>
            <a:r>
              <a:rPr lang="en-US" baseline="0" dirty="0" smtClean="0"/>
              <a:t>The Dockerfile commands we’re using are: </a:t>
            </a:r>
          </a:p>
          <a:p>
            <a:endParaRPr lang="en-US" dirty="0" smtClean="0"/>
          </a:p>
          <a:p>
            <a:pPr lvl="1"/>
            <a:r>
              <a:rPr lang="en-US" b="1" dirty="0" smtClean="0"/>
              <a:t>FROM</a:t>
            </a:r>
            <a:r>
              <a:rPr lang="en-US" baseline="0" dirty="0" smtClean="0"/>
              <a:t> – The Base Image contains Ubuntu version 12.04</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RUN</a:t>
            </a:r>
            <a:r>
              <a:rPr lang="en-US" sz="1200" kern="1200" dirty="0" smtClean="0">
                <a:solidFill>
                  <a:schemeClr val="tx1"/>
                </a:solidFill>
                <a:latin typeface="+mn-lt"/>
                <a:ea typeface="+mn-ea"/>
                <a:cs typeface="+mn-cs"/>
              </a:rPr>
              <a:t> – Run a command inside the container, in</a:t>
            </a:r>
            <a:r>
              <a:rPr lang="en-US" sz="1200" kern="1200" baseline="0" dirty="0" smtClean="0">
                <a:solidFill>
                  <a:schemeClr val="tx1"/>
                </a:solidFill>
                <a:latin typeface="+mn-lt"/>
                <a:ea typeface="+mn-ea"/>
                <a:cs typeface="+mn-cs"/>
              </a:rPr>
              <a:t> our case running apt-get to install the apache application.</a:t>
            </a:r>
            <a:endParaRPr lang="en-US" sz="1200" kern="1200" dirty="0" smtClean="0">
              <a:solidFill>
                <a:schemeClr val="tx1"/>
              </a:solidFill>
              <a:latin typeface="+mn-lt"/>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ENV</a:t>
            </a:r>
            <a:r>
              <a:rPr lang="en-US" sz="1200" kern="1200" dirty="0" smtClean="0">
                <a:solidFill>
                  <a:schemeClr val="tx1"/>
                </a:solidFill>
                <a:latin typeface="+mn-lt"/>
                <a:ea typeface="+mn-ea"/>
                <a:cs typeface="+mn-cs"/>
              </a:rPr>
              <a:t> – Set environment variable in the container</a:t>
            </a:r>
            <a:r>
              <a:rPr lang="en-US" sz="1200" kern="1200" baseline="0" dirty="0" smtClean="0">
                <a:solidFill>
                  <a:schemeClr val="tx1"/>
                </a:solidFill>
                <a:latin typeface="+mn-lt"/>
                <a:ea typeface="+mn-ea"/>
                <a:cs typeface="+mn-cs"/>
              </a:rPr>
              <a:t>, in our case we’re setting 3 different environment variables.</a:t>
            </a:r>
            <a:endParaRPr lang="en-US" sz="1200" kern="1200" dirty="0" smtClean="0">
              <a:solidFill>
                <a:schemeClr val="tx1"/>
              </a:solidFill>
              <a:latin typeface="+mn-lt"/>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EXPOSE</a:t>
            </a:r>
            <a:r>
              <a:rPr lang="en-US" sz="1200" kern="1200" dirty="0" smtClean="0">
                <a:solidFill>
                  <a:schemeClr val="tx1"/>
                </a:solidFill>
                <a:latin typeface="+mn-lt"/>
                <a:ea typeface="+mn-ea"/>
                <a:cs typeface="+mn-cs"/>
              </a:rPr>
              <a:t> – Expose ports from the container</a:t>
            </a:r>
            <a:r>
              <a:rPr lang="en-US" sz="1200" kern="1200" baseline="0" dirty="0" smtClean="0">
                <a:solidFill>
                  <a:schemeClr val="tx1"/>
                </a:solidFill>
                <a:latin typeface="+mn-lt"/>
                <a:ea typeface="+mn-ea"/>
                <a:cs typeface="+mn-cs"/>
              </a:rPr>
              <a:t>, using this command we can later bind a host port to the container port.</a:t>
            </a: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CMD</a:t>
            </a:r>
            <a:r>
              <a:rPr lang="en-US" sz="1200" kern="1200" dirty="0" smtClean="0">
                <a:solidFill>
                  <a:schemeClr val="tx1"/>
                </a:solidFill>
                <a:latin typeface="+mn-lt"/>
                <a:ea typeface="+mn-ea"/>
                <a:cs typeface="+mn-cs"/>
              </a:rPr>
              <a:t> – Default command to run when running the container</a:t>
            </a:r>
            <a:r>
              <a:rPr lang="en-US" sz="1200" kern="1200" baseline="0" dirty="0" smtClean="0">
                <a:solidFill>
                  <a:schemeClr val="tx1"/>
                </a:solidFill>
                <a:latin typeface="+mn-lt"/>
                <a:ea typeface="+mn-ea"/>
                <a:cs typeface="+mn-cs"/>
              </a:rPr>
              <a:t>, in our case running the apache application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23</a:t>
            </a:fld>
            <a:endParaRPr lang="en-US" dirty="0"/>
          </a:p>
        </p:txBody>
      </p:sp>
    </p:spTree>
    <p:extLst>
      <p:ext uri="{BB962C8B-B14F-4D97-AF65-F5344CB8AC3E}">
        <p14:creationId xmlns:p14="http://schemas.microsoft.com/office/powerpoint/2010/main" val="3691043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example we’re using Docker container to our AJSC6 application our microService tmlaapitest4 was created using AT&amp;T Eco.</a:t>
            </a:r>
          </a:p>
          <a:p>
            <a:r>
              <a:rPr lang="en-US" baseline="0" dirty="0" smtClean="0"/>
              <a:t>The Dockerfile commands we’re using are: </a:t>
            </a:r>
          </a:p>
          <a:p>
            <a:endParaRPr lang="en-US" dirty="0" smtClean="0"/>
          </a:p>
          <a:p>
            <a:pPr lvl="1"/>
            <a:r>
              <a:rPr lang="en-US" b="1" dirty="0" smtClean="0"/>
              <a:t>FROM</a:t>
            </a:r>
            <a:r>
              <a:rPr lang="en-US" baseline="0" dirty="0" smtClean="0"/>
              <a:t> – The Base Image contains Java Oracle 8 over Alpine Linux.</a:t>
            </a:r>
          </a:p>
          <a:p>
            <a:pPr lvl="1"/>
            <a:r>
              <a:rPr lang="en-US" b="1" dirty="0" smtClean="0"/>
              <a:t>VOLUME</a:t>
            </a:r>
            <a:r>
              <a:rPr lang="en-US" dirty="0" smtClean="0"/>
              <a:t> -</a:t>
            </a:r>
            <a:r>
              <a:rPr lang="en-US" baseline="0" dirty="0" smtClean="0"/>
              <a:t> </a:t>
            </a:r>
            <a:r>
              <a:rPr lang="en-US" sz="1200" kern="1200" dirty="0" smtClean="0">
                <a:solidFill>
                  <a:schemeClr val="tx1"/>
                </a:solidFill>
                <a:latin typeface="+mn-lt"/>
                <a:ea typeface="+mn-ea"/>
                <a:cs typeface="+mn-cs"/>
              </a:rPr>
              <a:t>Specify that a directory should be stored outside the union filesystem. If is not set with Docker run -v it will be created in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/var/lib/Docker/volumes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ADD</a:t>
            </a:r>
            <a:r>
              <a:rPr lang="en-US" sz="1200" kern="1200" dirty="0" smtClean="0">
                <a:solidFill>
                  <a:schemeClr val="tx1"/>
                </a:solidFill>
                <a:latin typeface="+mn-lt"/>
                <a:ea typeface="+mn-ea"/>
                <a:cs typeface="+mn-cs"/>
              </a:rPr>
              <a:t> – Same as COPY, but handle URL’s and unpack tarballs automatically</a:t>
            </a:r>
            <a:r>
              <a:rPr lang="en-US" sz="1200" kern="1200" baseline="0" dirty="0" smtClean="0">
                <a:solidFill>
                  <a:schemeClr val="tx1"/>
                </a:solidFill>
                <a:latin typeface="+mn-lt"/>
                <a:ea typeface="+mn-ea"/>
                <a:cs typeface="+mn-cs"/>
              </a:rPr>
              <a:t>, in our case used to copy the our AJSC6 application JAR file.</a:t>
            </a:r>
            <a:endParaRPr lang="en-US" baseline="0" dirty="0" smtClean="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RUN</a:t>
            </a:r>
            <a:r>
              <a:rPr lang="en-US" sz="1200" kern="1200" dirty="0" smtClean="0">
                <a:solidFill>
                  <a:schemeClr val="tx1"/>
                </a:solidFill>
                <a:latin typeface="+mn-lt"/>
                <a:ea typeface="+mn-ea"/>
                <a:cs typeface="+mn-cs"/>
              </a:rPr>
              <a:t> – Run a command inside the container, in</a:t>
            </a:r>
            <a:r>
              <a:rPr lang="en-US" sz="1200" kern="1200" baseline="0" dirty="0" smtClean="0">
                <a:solidFill>
                  <a:schemeClr val="tx1"/>
                </a:solidFill>
                <a:latin typeface="+mn-lt"/>
                <a:ea typeface="+mn-ea"/>
                <a:cs typeface="+mn-cs"/>
              </a:rPr>
              <a:t> our case running chmod command for the startup script to add executable permissions.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ENTRYPOINT</a:t>
            </a:r>
            <a:r>
              <a:rPr lang="en-US" sz="1200" kern="1200" dirty="0" smtClean="0">
                <a:solidFill>
                  <a:schemeClr val="tx1"/>
                </a:solidFill>
                <a:latin typeface="+mn-lt"/>
                <a:ea typeface="+mn-ea"/>
                <a:cs typeface="+mn-cs"/>
              </a:rPr>
              <a:t> – Specify a command that is not overridden by giving a new</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command with Docker run image cmd</a:t>
            </a:r>
            <a:r>
              <a:rPr lang="en-US" sz="1200" kern="1200" baseline="0" dirty="0" smtClean="0">
                <a:solidFill>
                  <a:schemeClr val="tx1"/>
                </a:solidFill>
                <a:latin typeface="+mn-lt"/>
                <a:ea typeface="+mn-ea"/>
                <a:cs typeface="+mn-cs"/>
              </a:rPr>
              <a:t>, in our case our startup script command.</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24</a:t>
            </a:fld>
            <a:endParaRPr lang="en-US" dirty="0"/>
          </a:p>
        </p:txBody>
      </p:sp>
    </p:spTree>
    <p:extLst>
      <p:ext uri="{BB962C8B-B14F-4D97-AF65-F5344CB8AC3E}">
        <p14:creationId xmlns:p14="http://schemas.microsoft.com/office/powerpoint/2010/main" val="823770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the table</a:t>
            </a:r>
            <a:r>
              <a:rPr lang="en-US" sz="1200" kern="1200" baseline="0" dirty="0" smtClean="0">
                <a:solidFill>
                  <a:schemeClr val="tx1"/>
                </a:solidFill>
                <a:latin typeface="+mn-lt"/>
                <a:ea typeface="+mn-ea"/>
                <a:cs typeface="+mn-cs"/>
              </a:rPr>
              <a:t> above we can see more Dockerfile commands, they are divided to command that are execute during Docker build phase and also during Docker Run phase.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u="sng" kern="1200" dirty="0" smtClean="0">
                <a:solidFill>
                  <a:schemeClr val="tx1">
                    <a:lumMod val="50000"/>
                  </a:schemeClr>
                </a:solidFill>
                <a:latin typeface="+mn-lt"/>
                <a:ea typeface="+mn-ea"/>
                <a:cs typeface="+mn-cs"/>
              </a:rPr>
              <a:t>BUILD Commands</a:t>
            </a:r>
            <a:r>
              <a:rPr lang="en-US" sz="1200" b="1" u="sng" kern="1200" baseline="0" dirty="0" smtClean="0">
                <a:solidFill>
                  <a:schemeClr val="tx1">
                    <a:lumMod val="50000"/>
                  </a:schemeClr>
                </a:solidFill>
                <a:latin typeface="+mn-lt"/>
                <a:ea typeface="+mn-ea"/>
                <a:cs typeface="+mn-cs"/>
              </a:rPr>
              <a:t> </a:t>
            </a:r>
            <a:r>
              <a:rPr lang="en-US" sz="1200" u="sng" kern="1200" baseline="0" dirty="0" smtClean="0">
                <a:solidFill>
                  <a:schemeClr val="tx1"/>
                </a:solidFill>
                <a:latin typeface="+mn-lt"/>
                <a:ea typeface="+mn-ea"/>
                <a:cs typeface="+mn-cs"/>
              </a:rPr>
              <a:t>- t</a:t>
            </a:r>
            <a:r>
              <a:rPr lang="en-US" sz="1200" u="sng" kern="1200" dirty="0" smtClean="0">
                <a:solidFill>
                  <a:schemeClr val="tx1"/>
                </a:solidFill>
                <a:latin typeface="+mn-lt"/>
                <a:ea typeface="+mn-ea"/>
                <a:cs typeface="+mn-cs"/>
              </a:rPr>
              <a:t>hose</a:t>
            </a:r>
            <a:r>
              <a:rPr lang="en-US" sz="1200" u="sng" kern="1200" baseline="0" dirty="0" smtClean="0">
                <a:solidFill>
                  <a:schemeClr val="tx1"/>
                </a:solidFill>
                <a:latin typeface="+mn-lt"/>
                <a:ea typeface="+mn-ea"/>
                <a:cs typeface="+mn-cs"/>
              </a:rPr>
              <a:t> commands will be execute during Docker Build phase:</a:t>
            </a:r>
            <a:endParaRPr lang="en-US" sz="1200" u="sng" kern="1200" dirty="0" smtClean="0">
              <a:solidFill>
                <a:schemeClr val="tx1"/>
              </a:solidFill>
              <a:latin typeface="+mn-lt"/>
              <a:ea typeface="+mn-ea"/>
              <a:cs typeface="+mn-cs"/>
            </a:endParaRPr>
          </a:p>
          <a:p>
            <a:pPr marL="628650" lvl="1" indent="-171450">
              <a:buFont typeface="Arial" charset="0"/>
              <a:buChar char="•"/>
            </a:pPr>
            <a:r>
              <a:rPr lang="en-US" sz="1200" b="1" kern="1200" dirty="0" smtClean="0">
                <a:solidFill>
                  <a:schemeClr val="tx1"/>
                </a:solidFill>
                <a:latin typeface="+mn-lt"/>
                <a:ea typeface="+mn-ea"/>
                <a:cs typeface="+mn-cs"/>
              </a:rPr>
              <a:t>FROM</a:t>
            </a:r>
            <a:r>
              <a:rPr lang="en-US" sz="1200" kern="1200" dirty="0" smtClean="0">
                <a:solidFill>
                  <a:schemeClr val="tx1"/>
                </a:solidFill>
                <a:latin typeface="+mn-lt"/>
                <a:ea typeface="+mn-ea"/>
                <a:cs typeface="+mn-cs"/>
              </a:rPr>
              <a:t> – The image the new image will be based on.</a:t>
            </a:r>
          </a:p>
          <a:p>
            <a:pPr marL="628650" lvl="1" indent="-171450">
              <a:buFont typeface="Arial" charset="0"/>
              <a:buChar char="•"/>
            </a:pPr>
            <a:r>
              <a:rPr lang="en-US" sz="1200" b="1" kern="1200" dirty="0" smtClean="0">
                <a:solidFill>
                  <a:schemeClr val="tx1"/>
                </a:solidFill>
                <a:latin typeface="+mn-lt"/>
                <a:ea typeface="+mn-ea"/>
                <a:cs typeface="+mn-cs"/>
              </a:rPr>
              <a:t>MAINTAINER</a:t>
            </a:r>
            <a:r>
              <a:rPr lang="en-US" sz="1200" kern="1200" dirty="0" smtClean="0">
                <a:solidFill>
                  <a:schemeClr val="tx1"/>
                </a:solidFill>
                <a:latin typeface="+mn-lt"/>
                <a:ea typeface="+mn-ea"/>
                <a:cs typeface="+mn-cs"/>
              </a:rPr>
              <a:t> – Name and email of the maintainer of this image.</a:t>
            </a:r>
          </a:p>
          <a:p>
            <a:pPr marL="628650" lvl="1" indent="-171450">
              <a:buFont typeface="Arial" charset="0"/>
              <a:buChar char="•"/>
            </a:pPr>
            <a:r>
              <a:rPr lang="en-US" sz="1200" b="1" kern="1200" dirty="0" smtClean="0">
                <a:solidFill>
                  <a:schemeClr val="tx1"/>
                </a:solidFill>
                <a:latin typeface="+mn-lt"/>
                <a:ea typeface="+mn-ea"/>
                <a:cs typeface="+mn-cs"/>
              </a:rPr>
              <a:t>RUN</a:t>
            </a:r>
            <a:r>
              <a:rPr lang="en-US" sz="1200" kern="1200" dirty="0" smtClean="0">
                <a:solidFill>
                  <a:schemeClr val="tx1"/>
                </a:solidFill>
                <a:latin typeface="+mn-lt"/>
                <a:ea typeface="+mn-ea"/>
                <a:cs typeface="+mn-cs"/>
              </a:rPr>
              <a:t> – Run a command inside the container, such as yum install.</a:t>
            </a:r>
          </a:p>
          <a:p>
            <a:pPr marL="628650" lvl="1" indent="-171450">
              <a:buFont typeface="Arial" charset="0"/>
              <a:buChar char="•"/>
            </a:pPr>
            <a:r>
              <a:rPr lang="en-US" sz="1200" b="1" kern="1200" dirty="0" smtClean="0">
                <a:solidFill>
                  <a:schemeClr val="tx1"/>
                </a:solidFill>
                <a:latin typeface="+mn-lt"/>
                <a:ea typeface="+mn-ea"/>
                <a:cs typeface="+mn-cs"/>
              </a:rPr>
              <a:t>COPY</a:t>
            </a:r>
            <a:r>
              <a:rPr lang="en-US" sz="1200" kern="1200" dirty="0" smtClean="0">
                <a:solidFill>
                  <a:schemeClr val="tx1"/>
                </a:solidFill>
                <a:latin typeface="+mn-lt"/>
                <a:ea typeface="+mn-ea"/>
                <a:cs typeface="+mn-cs"/>
              </a:rPr>
              <a:t> – Copy a file or a directory into the image</a:t>
            </a:r>
            <a:r>
              <a:rPr lang="en-US" sz="1200" kern="1200" baseline="0" dirty="0" smtClean="0">
                <a:solidFill>
                  <a:schemeClr val="tx1"/>
                </a:solidFill>
                <a:latin typeface="+mn-lt"/>
                <a:ea typeface="+mn-ea"/>
                <a:cs typeface="+mn-cs"/>
              </a:rPr>
              <a:t> from your path.</a:t>
            </a:r>
            <a:endParaRPr lang="en-US" sz="1200" kern="1200" dirty="0" smtClean="0">
              <a:solidFill>
                <a:schemeClr val="tx1"/>
              </a:solidFill>
              <a:latin typeface="+mn-lt"/>
              <a:ea typeface="+mn-ea"/>
              <a:cs typeface="+mn-cs"/>
            </a:endParaRPr>
          </a:p>
          <a:p>
            <a:pPr marL="628650" lvl="1" indent="-171450">
              <a:buFont typeface="Arial" charset="0"/>
              <a:buChar char="•"/>
            </a:pPr>
            <a:r>
              <a:rPr lang="en-US" sz="1200" b="1" kern="1200" dirty="0" smtClean="0">
                <a:solidFill>
                  <a:schemeClr val="tx1"/>
                </a:solidFill>
                <a:latin typeface="+mn-lt"/>
                <a:ea typeface="+mn-ea"/>
                <a:cs typeface="+mn-cs"/>
              </a:rPr>
              <a:t>ADD</a:t>
            </a:r>
            <a:r>
              <a:rPr lang="en-US" sz="1200" kern="1200" dirty="0" smtClean="0">
                <a:solidFill>
                  <a:schemeClr val="tx1"/>
                </a:solidFill>
                <a:latin typeface="+mn-lt"/>
                <a:ea typeface="+mn-ea"/>
                <a:cs typeface="+mn-cs"/>
              </a:rPr>
              <a:t> – Same as COPY, but handle URL:s and unpack tarballs automatically.</a:t>
            </a:r>
          </a:p>
          <a:p>
            <a:pPr marL="628650" lvl="1" indent="-171450">
              <a:buFont typeface="Arial" charset="0"/>
              <a:buChar char="•"/>
            </a:pPr>
            <a:r>
              <a:rPr lang="en-US" sz="1200" b="1" kern="1200" dirty="0" smtClean="0">
                <a:solidFill>
                  <a:schemeClr val="tx1"/>
                </a:solidFill>
                <a:latin typeface="+mn-lt"/>
                <a:ea typeface="+mn-ea"/>
                <a:cs typeface="+mn-cs"/>
              </a:rPr>
              <a:t>ONBUILD</a:t>
            </a:r>
            <a:r>
              <a:rPr lang="en-US" sz="1200" kern="1200" dirty="0" smtClean="0">
                <a:solidFill>
                  <a:schemeClr val="tx1"/>
                </a:solidFill>
                <a:latin typeface="+mn-lt"/>
                <a:ea typeface="+mn-ea"/>
                <a:cs typeface="+mn-cs"/>
              </a:rPr>
              <a:t> – Run commands when building an inherited Dockerfile.</a:t>
            </a:r>
          </a:p>
          <a:p>
            <a:endParaRPr lang="en-US" sz="1200" kern="1200" dirty="0" smtClean="0">
              <a:solidFill>
                <a:schemeClr val="tx1"/>
              </a:solidFill>
              <a:latin typeface="+mn-lt"/>
              <a:ea typeface="+mn-ea"/>
              <a:cs typeface="+mn-cs"/>
            </a:endParaRPr>
          </a:p>
          <a:p>
            <a:r>
              <a:rPr lang="en-US" sz="1200" b="1" u="sng" kern="1200" dirty="0" smtClean="0">
                <a:solidFill>
                  <a:schemeClr val="tx1"/>
                </a:solidFill>
                <a:latin typeface="+mn-lt"/>
                <a:ea typeface="+mn-ea"/>
                <a:cs typeface="+mn-cs"/>
              </a:rPr>
              <a:t>RUN Commands </a:t>
            </a:r>
            <a:r>
              <a:rPr lang="en-US" sz="1200" b="1" u="sng" kern="1200" baseline="0" dirty="0" smtClean="0">
                <a:solidFill>
                  <a:schemeClr val="tx1"/>
                </a:solidFill>
                <a:latin typeface="+mn-lt"/>
                <a:ea typeface="+mn-ea"/>
                <a:cs typeface="+mn-cs"/>
              </a:rPr>
              <a:t> </a:t>
            </a:r>
            <a:r>
              <a:rPr lang="en-US" sz="1200" u="sng" kern="1200" baseline="0" dirty="0" smtClean="0">
                <a:solidFill>
                  <a:schemeClr val="tx1"/>
                </a:solidFill>
                <a:latin typeface="+mn-lt"/>
                <a:ea typeface="+mn-ea"/>
                <a:cs typeface="+mn-cs"/>
              </a:rPr>
              <a:t>- </a:t>
            </a:r>
            <a:r>
              <a:rPr lang="en-US" sz="1200" u="sng" kern="1200" dirty="0" smtClean="0">
                <a:solidFill>
                  <a:schemeClr val="tx1"/>
                </a:solidFill>
                <a:latin typeface="+mn-lt"/>
                <a:ea typeface="+mn-ea"/>
                <a:cs typeface="+mn-cs"/>
              </a:rPr>
              <a:t>Those</a:t>
            </a:r>
            <a:r>
              <a:rPr lang="en-US" sz="1200" u="sng" kern="1200" baseline="0" dirty="0" smtClean="0">
                <a:solidFill>
                  <a:schemeClr val="tx1"/>
                </a:solidFill>
                <a:latin typeface="+mn-lt"/>
                <a:ea typeface="+mn-ea"/>
                <a:cs typeface="+mn-cs"/>
              </a:rPr>
              <a:t> commands will be execute during Docker Run phase.</a:t>
            </a:r>
            <a:endParaRPr lang="en-US" sz="1200" u="sng" kern="1200" dirty="0" smtClean="0">
              <a:solidFill>
                <a:schemeClr val="tx1"/>
              </a:solidFill>
              <a:latin typeface="+mn-lt"/>
              <a:ea typeface="+mn-ea"/>
              <a:cs typeface="+mn-cs"/>
            </a:endParaRPr>
          </a:p>
          <a:p>
            <a:pPr marL="628650" lvl="1" indent="-171450">
              <a:buFont typeface="Arial" charset="0"/>
              <a:buChar char="•"/>
            </a:pPr>
            <a:r>
              <a:rPr lang="en-US" sz="1200" b="1" kern="1200" dirty="0" smtClean="0">
                <a:solidFill>
                  <a:schemeClr val="tx1"/>
                </a:solidFill>
                <a:latin typeface="+mn-lt"/>
                <a:ea typeface="+mn-ea"/>
                <a:cs typeface="+mn-cs"/>
              </a:rPr>
              <a:t>CMD</a:t>
            </a:r>
            <a:r>
              <a:rPr lang="en-US" sz="1200" kern="1200" dirty="0" smtClean="0">
                <a:solidFill>
                  <a:schemeClr val="tx1"/>
                </a:solidFill>
                <a:latin typeface="+mn-lt"/>
                <a:ea typeface="+mn-ea"/>
                <a:cs typeface="+mn-cs"/>
              </a:rPr>
              <a:t> – Default command to run when running the container. Can be overridden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with command line parameters.</a:t>
            </a:r>
          </a:p>
          <a:p>
            <a:pPr marL="628650" lvl="1" indent="-171450">
              <a:buFont typeface="Arial" charset="0"/>
              <a:buChar char="•"/>
            </a:pPr>
            <a:r>
              <a:rPr lang="en-US" sz="1200" b="1" kern="1200" dirty="0" smtClean="0">
                <a:solidFill>
                  <a:schemeClr val="tx1"/>
                </a:solidFill>
                <a:latin typeface="+mn-lt"/>
                <a:ea typeface="+mn-ea"/>
                <a:cs typeface="+mn-cs"/>
              </a:rPr>
              <a:t>ENV</a:t>
            </a:r>
            <a:r>
              <a:rPr lang="en-US" sz="1200" kern="1200" dirty="0" smtClean="0">
                <a:solidFill>
                  <a:schemeClr val="tx1"/>
                </a:solidFill>
                <a:latin typeface="+mn-lt"/>
                <a:ea typeface="+mn-ea"/>
                <a:cs typeface="+mn-cs"/>
              </a:rPr>
              <a:t> – Set environment variable in the container.</a:t>
            </a:r>
          </a:p>
          <a:p>
            <a:pPr marL="628650" lvl="1" indent="-171450">
              <a:buFont typeface="Arial" charset="0"/>
              <a:buChar char="•"/>
            </a:pPr>
            <a:r>
              <a:rPr lang="en-US" sz="1200" b="1" kern="1200" dirty="0" smtClean="0">
                <a:solidFill>
                  <a:schemeClr val="tx1"/>
                </a:solidFill>
                <a:latin typeface="+mn-lt"/>
                <a:ea typeface="+mn-ea"/>
                <a:cs typeface="+mn-cs"/>
              </a:rPr>
              <a:t>EXPOSE</a:t>
            </a:r>
            <a:r>
              <a:rPr lang="en-US" sz="1200" kern="1200" dirty="0" smtClean="0">
                <a:solidFill>
                  <a:schemeClr val="tx1"/>
                </a:solidFill>
                <a:latin typeface="+mn-lt"/>
                <a:ea typeface="+mn-ea"/>
                <a:cs typeface="+mn-cs"/>
              </a:rPr>
              <a:t> – Expose ports from the container. Must be explicitly exposed by the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run command to the Host with -p or -P.</a:t>
            </a:r>
          </a:p>
          <a:p>
            <a:pPr marL="628650" lvl="1" indent="-171450">
              <a:buFont typeface="Arial" charset="0"/>
              <a:buChar char="•"/>
            </a:pPr>
            <a:r>
              <a:rPr lang="en-US" sz="1200" b="1" kern="1200" dirty="0" smtClean="0">
                <a:solidFill>
                  <a:schemeClr val="tx1"/>
                </a:solidFill>
                <a:latin typeface="+mn-lt"/>
                <a:ea typeface="+mn-ea"/>
                <a:cs typeface="+mn-cs"/>
              </a:rPr>
              <a:t>VOLUME</a:t>
            </a:r>
            <a:r>
              <a:rPr lang="en-US" sz="1200" kern="1200" dirty="0" smtClean="0">
                <a:solidFill>
                  <a:schemeClr val="tx1"/>
                </a:solidFill>
                <a:latin typeface="+mn-lt"/>
                <a:ea typeface="+mn-ea"/>
                <a:cs typeface="+mn-cs"/>
              </a:rPr>
              <a:t> – Specify that a directory should be stored outside the union filesystem.  If is not set with Docker run -v it will be created in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/var/lib/Docker/volumes</a:t>
            </a:r>
          </a:p>
          <a:p>
            <a:pPr marL="628650" lvl="1" indent="-171450">
              <a:buFont typeface="Arial" charset="0"/>
              <a:buChar char="•"/>
            </a:pPr>
            <a:r>
              <a:rPr lang="en-US" sz="1200" b="1" kern="1200" dirty="0" smtClean="0">
                <a:solidFill>
                  <a:schemeClr val="tx1"/>
                </a:solidFill>
                <a:latin typeface="+mn-lt"/>
                <a:ea typeface="+mn-ea"/>
                <a:cs typeface="+mn-cs"/>
              </a:rPr>
              <a:t>ENTRYPOINT</a:t>
            </a:r>
            <a:r>
              <a:rPr lang="en-US" sz="1200" kern="1200" dirty="0" smtClean="0">
                <a:solidFill>
                  <a:schemeClr val="tx1"/>
                </a:solidFill>
                <a:latin typeface="+mn-lt"/>
                <a:ea typeface="+mn-ea"/>
                <a:cs typeface="+mn-cs"/>
              </a:rPr>
              <a:t> – Specify a command that is not overridden by giving a new</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command with Docker run image cmd.  It is mostly used to give a default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executable and use commands as parameters to it.</a:t>
            </a:r>
          </a:p>
          <a:p>
            <a:endParaRPr lang="en-US" sz="1200" kern="1200" dirty="0" smtClean="0">
              <a:solidFill>
                <a:schemeClr val="tx1"/>
              </a:solidFill>
              <a:latin typeface="+mn-lt"/>
              <a:ea typeface="+mn-ea"/>
              <a:cs typeface="+mn-cs"/>
            </a:endParaRPr>
          </a:p>
          <a:p>
            <a:r>
              <a:rPr lang="en-US" sz="1200" b="1" u="sng" kern="1200" dirty="0" smtClean="0">
                <a:solidFill>
                  <a:schemeClr val="tx1"/>
                </a:solidFill>
                <a:latin typeface="+mn-lt"/>
                <a:ea typeface="+mn-ea"/>
                <a:cs typeface="+mn-cs"/>
              </a:rPr>
              <a:t>Both BUILD and RUN Commands </a:t>
            </a:r>
            <a:r>
              <a:rPr lang="en-US" sz="1200" u="sng" kern="1200" dirty="0" smtClean="0">
                <a:solidFill>
                  <a:schemeClr val="tx1"/>
                </a:solidFill>
                <a:latin typeface="+mn-lt"/>
                <a:ea typeface="+mn-ea"/>
                <a:cs typeface="+mn-cs"/>
              </a:rPr>
              <a:t>-</a:t>
            </a:r>
            <a:r>
              <a:rPr lang="en-US" sz="1200" u="sng" kern="1200" baseline="0" dirty="0" smtClean="0">
                <a:solidFill>
                  <a:schemeClr val="tx1"/>
                </a:solidFill>
                <a:latin typeface="+mn-lt"/>
                <a:ea typeface="+mn-ea"/>
                <a:cs typeface="+mn-cs"/>
              </a:rPr>
              <a:t> </a:t>
            </a:r>
            <a:r>
              <a:rPr lang="en-US" sz="1200" u="sng" kern="1200" dirty="0" smtClean="0">
                <a:solidFill>
                  <a:schemeClr val="tx1"/>
                </a:solidFill>
                <a:latin typeface="+mn-lt"/>
                <a:ea typeface="+mn-ea"/>
                <a:cs typeface="+mn-cs"/>
              </a:rPr>
              <a:t>Those commands will</a:t>
            </a:r>
            <a:r>
              <a:rPr lang="en-US" sz="1200" u="sng" kern="1200" baseline="0" dirty="0" smtClean="0">
                <a:solidFill>
                  <a:schemeClr val="tx1"/>
                </a:solidFill>
                <a:latin typeface="+mn-lt"/>
                <a:ea typeface="+mn-ea"/>
                <a:cs typeface="+mn-cs"/>
              </a:rPr>
              <a:t> be execute during both Docker Build &amp; Docker Run:</a:t>
            </a:r>
            <a:endParaRPr lang="en-US" sz="1200" u="sng" kern="1200" dirty="0" smtClean="0">
              <a:solidFill>
                <a:schemeClr val="tx1"/>
              </a:solidFill>
              <a:latin typeface="+mn-lt"/>
              <a:ea typeface="+mn-ea"/>
              <a:cs typeface="+mn-cs"/>
            </a:endParaRPr>
          </a:p>
          <a:p>
            <a:pPr marL="628650" lvl="1" indent="-171450">
              <a:buFont typeface="Arial" charset="0"/>
              <a:buChar char="•"/>
            </a:pPr>
            <a:r>
              <a:rPr lang="en-US" sz="1200" b="1" kern="1200" dirty="0" smtClean="0">
                <a:solidFill>
                  <a:schemeClr val="tx1"/>
                </a:solidFill>
                <a:latin typeface="+mn-lt"/>
                <a:ea typeface="+mn-ea"/>
                <a:cs typeface="+mn-cs"/>
              </a:rPr>
              <a:t>USER </a:t>
            </a:r>
            <a:r>
              <a:rPr lang="en-US" sz="1200" kern="1200" dirty="0" smtClean="0">
                <a:solidFill>
                  <a:schemeClr val="tx1"/>
                </a:solidFill>
                <a:latin typeface="+mn-lt"/>
                <a:ea typeface="+mn-ea"/>
                <a:cs typeface="+mn-cs"/>
              </a:rPr>
              <a:t>– Set the user for RUN, CMD and ENTRYPOINT.</a:t>
            </a:r>
          </a:p>
          <a:p>
            <a:pPr marL="628650" lvl="1" indent="-171450">
              <a:buFont typeface="Arial" charset="0"/>
              <a:buChar char="•"/>
            </a:pPr>
            <a:r>
              <a:rPr lang="en-US" sz="1200" b="1" kern="1200" dirty="0" smtClean="0">
                <a:solidFill>
                  <a:schemeClr val="tx1"/>
                </a:solidFill>
                <a:latin typeface="+mn-lt"/>
                <a:ea typeface="+mn-ea"/>
                <a:cs typeface="+mn-cs"/>
              </a:rPr>
              <a:t>WORKDIR</a:t>
            </a:r>
            <a:r>
              <a:rPr lang="en-US" sz="1200" kern="1200" dirty="0" smtClean="0">
                <a:solidFill>
                  <a:schemeClr val="tx1"/>
                </a:solidFill>
                <a:latin typeface="+mn-lt"/>
                <a:ea typeface="+mn-ea"/>
                <a:cs typeface="+mn-cs"/>
              </a:rPr>
              <a:t> – Sets the working directory for RUN, CMD, ENTRYPOINT, ADD and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COPY.</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25</a:t>
            </a:fld>
            <a:endParaRPr lang="en-US" dirty="0"/>
          </a:p>
        </p:txBody>
      </p:sp>
    </p:spTree>
    <p:extLst>
      <p:ext uri="{BB962C8B-B14F-4D97-AF65-F5344CB8AC3E}">
        <p14:creationId xmlns:p14="http://schemas.microsoft.com/office/powerpoint/2010/main" val="37218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dirty="0" smtClean="0"/>
              <a:t>Docker Containers: Overview</a:t>
            </a:r>
          </a:p>
          <a:p>
            <a:r>
              <a:rPr lang="en-US" dirty="0" smtClean="0">
                <a:solidFill>
                  <a:srgbClr val="959595"/>
                </a:solidFill>
              </a:rPr>
              <a:t>Dockerfile</a:t>
            </a:r>
          </a:p>
          <a:p>
            <a:r>
              <a:rPr lang="en-US" dirty="0" smtClean="0">
                <a:solidFill>
                  <a:srgbClr val="959595"/>
                </a:solidFill>
              </a:rPr>
              <a:t>Docker Container Commands</a:t>
            </a:r>
          </a:p>
          <a:p>
            <a:pPr marL="457200" indent="-457200"/>
            <a:r>
              <a:rPr lang="en-US" dirty="0" smtClean="0">
                <a:solidFill>
                  <a:srgbClr val="959595"/>
                </a:solidFill>
              </a:rPr>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27</a:t>
            </a:fld>
            <a:endParaRPr lang="en-US" dirty="0"/>
          </a:p>
        </p:txBody>
      </p:sp>
    </p:spTree>
    <p:extLst>
      <p:ext uri="{BB962C8B-B14F-4D97-AF65-F5344CB8AC3E}">
        <p14:creationId xmlns:p14="http://schemas.microsoft.com/office/powerpoint/2010/main" val="2062611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28</a:t>
            </a:fld>
            <a:endParaRPr lang="en-US" dirty="0"/>
          </a:p>
        </p:txBody>
      </p:sp>
    </p:spTree>
    <p:extLst>
      <p:ext uri="{BB962C8B-B14F-4D97-AF65-F5344CB8AC3E}">
        <p14:creationId xmlns:p14="http://schemas.microsoft.com/office/powerpoint/2010/main" val="139497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that we know how</a:t>
            </a:r>
            <a:r>
              <a:rPr lang="en-US" sz="1200" kern="1200" baseline="0" dirty="0" smtClean="0">
                <a:solidFill>
                  <a:schemeClr val="tx1"/>
                </a:solidFill>
                <a:effectLst/>
                <a:latin typeface="+mn-lt"/>
                <a:ea typeface="+mn-ea"/>
                <a:cs typeface="+mn-cs"/>
              </a:rPr>
              <a:t> to choose our Base Image and create a Dockerfile, lets go to the next step of building a Docker image.</a:t>
            </a:r>
          </a:p>
          <a:p>
            <a:endParaRPr lang="en-US" sz="1200" b="1" kern="1200" baseline="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First</a:t>
            </a:r>
            <a:r>
              <a:rPr lang="en-US" sz="1200" b="0" kern="1200" baseline="0" dirty="0" smtClean="0">
                <a:solidFill>
                  <a:schemeClr val="tx1"/>
                </a:solidFill>
                <a:effectLst/>
                <a:latin typeface="+mn-lt"/>
                <a:ea typeface="+mn-ea"/>
                <a:cs typeface="+mn-cs"/>
              </a:rPr>
              <a:t> Step</a:t>
            </a:r>
            <a:r>
              <a:rPr lang="en-US" sz="1200" b="1" kern="1200" baseline="0" dirty="0" smtClean="0">
                <a:solidFill>
                  <a:schemeClr val="tx1"/>
                </a:solidFill>
                <a:effectLst/>
                <a:latin typeface="+mn-lt"/>
                <a:ea typeface="+mn-ea"/>
                <a:cs typeface="+mn-cs"/>
              </a:rPr>
              <a:t> - </a:t>
            </a:r>
            <a:r>
              <a:rPr lang="en-US" sz="1200" b="1" u="sng" kern="1200" baseline="0" dirty="0" smtClean="0">
                <a:solidFill>
                  <a:schemeClr val="tx1"/>
                </a:solidFill>
                <a:effectLst/>
                <a:latin typeface="+mn-lt"/>
                <a:ea typeface="+mn-ea"/>
                <a:cs typeface="+mn-cs"/>
              </a:rPr>
              <a:t>Completed</a:t>
            </a:r>
            <a:r>
              <a:rPr lang="en-US" sz="1200" b="1" kern="1200" baseline="0" dirty="0" smtClean="0">
                <a:solidFill>
                  <a:schemeClr val="tx1"/>
                </a:solidFill>
                <a:effectLst/>
                <a:latin typeface="+mn-lt"/>
                <a:ea typeface="+mn-ea"/>
                <a:cs typeface="+mn-cs"/>
              </a:rPr>
              <a:t> - </a:t>
            </a:r>
            <a:r>
              <a:rPr lang="en-US" sz="1200" b="0" kern="1200" dirty="0" smtClean="0">
                <a:solidFill>
                  <a:schemeClr val="tx1"/>
                </a:solidFill>
                <a:effectLst/>
                <a:latin typeface="+mn-lt"/>
                <a:ea typeface="+mn-ea"/>
                <a:cs typeface="+mn-cs"/>
              </a:rPr>
              <a:t>Choose your Base Image</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 container requires an OS.  This is called the “Base Image."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It is the OS running inside the container, and many vendors have already created light-weight images that can be used, such as Centos, Apache and more.</a:t>
            </a:r>
            <a:r>
              <a:rPr lang="en-US" sz="1200" kern="1200" baseline="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In</a:t>
            </a:r>
            <a:r>
              <a:rPr lang="en-US" sz="1200" kern="1200" dirty="0" smtClean="0">
                <a:solidFill>
                  <a:schemeClr val="tx1"/>
                </a:solidFill>
                <a:effectLst/>
                <a:latin typeface="+mn-lt"/>
                <a:ea typeface="+mn-ea"/>
                <a:cs typeface="+mn-cs"/>
              </a:rPr>
              <a:t> AJSC6,</a:t>
            </a:r>
            <a:r>
              <a:rPr lang="en-US" sz="1200" kern="1200" baseline="0" dirty="0" smtClean="0">
                <a:solidFill>
                  <a:schemeClr val="tx1"/>
                </a:solidFill>
                <a:effectLst/>
                <a:latin typeface="+mn-lt"/>
                <a:ea typeface="+mn-ea"/>
                <a:cs typeface="+mn-cs"/>
              </a:rPr>
              <a:t> we’re using Base Image from Alpine distribution</a:t>
            </a:r>
            <a:r>
              <a:rPr lang="en-US" sz="1200" kern="120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Looking at a bakery, t</a:t>
            </a:r>
            <a:r>
              <a:rPr lang="en-US" sz="1200" kern="1200" dirty="0" smtClean="0">
                <a:solidFill>
                  <a:schemeClr val="tx1"/>
                </a:solidFill>
                <a:effectLst/>
                <a:latin typeface="+mn-lt"/>
                <a:ea typeface="+mn-ea"/>
                <a:cs typeface="+mn-cs"/>
              </a:rPr>
              <a:t>his would be like choosing which type of cake you want to bake…cheesecake, chocolate, marble, etc..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Second</a:t>
            </a:r>
            <a:r>
              <a:rPr lang="en-US" sz="1200" b="0" kern="1200" baseline="0" dirty="0" smtClean="0">
                <a:solidFill>
                  <a:schemeClr val="tx1"/>
                </a:solidFill>
                <a:effectLst/>
                <a:latin typeface="+mn-lt"/>
                <a:ea typeface="+mn-ea"/>
                <a:cs typeface="+mn-cs"/>
              </a:rPr>
              <a:t> Step - </a:t>
            </a:r>
            <a:r>
              <a:rPr lang="en-US" sz="1200" b="1" u="sng" kern="1200" baseline="0" dirty="0" smtClean="0">
                <a:solidFill>
                  <a:schemeClr val="tx1"/>
                </a:solidFill>
                <a:effectLst/>
                <a:latin typeface="+mn-lt"/>
                <a:ea typeface="+mn-ea"/>
                <a:cs typeface="+mn-cs"/>
              </a:rPr>
              <a:t>Completed</a:t>
            </a:r>
            <a:r>
              <a:rPr lang="en-US" sz="1200" b="0" kern="1200" baseline="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Create a Dockerfile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Dockerfile is a text document that contains all the commands a user can call upon to assemble an image.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Looking at a bakery, t</a:t>
            </a:r>
            <a:r>
              <a:rPr lang="en-US" sz="1200" kern="1200" dirty="0" smtClean="0">
                <a:solidFill>
                  <a:schemeClr val="tx1"/>
                </a:solidFill>
                <a:effectLst/>
                <a:latin typeface="+mn-lt"/>
                <a:ea typeface="+mn-ea"/>
                <a:cs typeface="+mn-cs"/>
              </a:rPr>
              <a:t>his would be similar</a:t>
            </a:r>
            <a:r>
              <a:rPr lang="en-US" sz="1200" kern="1200" baseline="0" dirty="0" smtClean="0">
                <a:solidFill>
                  <a:schemeClr val="tx1"/>
                </a:solidFill>
                <a:effectLst/>
                <a:latin typeface="+mn-lt"/>
                <a:ea typeface="+mn-ea"/>
                <a:cs typeface="+mn-cs"/>
              </a:rPr>
              <a:t> to a</a:t>
            </a:r>
            <a:r>
              <a:rPr lang="en-US" sz="1200" kern="1200" dirty="0" smtClean="0">
                <a:solidFill>
                  <a:schemeClr val="tx1"/>
                </a:solidFill>
                <a:effectLst/>
                <a:latin typeface="+mn-lt"/>
                <a:ea typeface="+mn-ea"/>
                <a:cs typeface="+mn-cs"/>
              </a:rPr>
              <a:t> cake recipe.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Third</a:t>
            </a:r>
            <a:r>
              <a:rPr lang="en-US" sz="1200" b="1" kern="1200" baseline="0" dirty="0" smtClean="0">
                <a:solidFill>
                  <a:schemeClr val="tx1"/>
                </a:solidFill>
                <a:effectLst/>
                <a:latin typeface="+mn-lt"/>
                <a:ea typeface="+mn-ea"/>
                <a:cs typeface="+mn-cs"/>
              </a:rPr>
              <a:t> Step - </a:t>
            </a:r>
            <a:r>
              <a:rPr lang="en-US" sz="1200" b="1" kern="1200" dirty="0" smtClean="0">
                <a:solidFill>
                  <a:schemeClr val="tx1"/>
                </a:solidFill>
                <a:effectLst/>
                <a:latin typeface="+mn-lt"/>
                <a:ea typeface="+mn-ea"/>
                <a:cs typeface="+mn-cs"/>
              </a:rPr>
              <a:t>Build your Docker Image</a:t>
            </a:r>
            <a:endParaRPr lang="en-US" sz="1200" b="0" kern="1200" dirty="0" smtClean="0">
              <a:solidFill>
                <a:schemeClr val="tx1"/>
              </a:solidFill>
              <a:effectLst/>
              <a:latin typeface="+mn-lt"/>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Once creating the Dockerfile, we can now build our Docker image (such as RPM or Debian package).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Looking at a bakery, this would be</a:t>
            </a:r>
            <a:r>
              <a:rPr lang="en-US" sz="1200" kern="1200" dirty="0" smtClean="0">
                <a:solidFill>
                  <a:schemeClr val="tx1"/>
                </a:solidFill>
                <a:effectLst/>
                <a:latin typeface="+mn-lt"/>
                <a:ea typeface="+mn-ea"/>
                <a:cs typeface="+mn-cs"/>
              </a:rPr>
              <a:t> like putting the cake batter into the oven to bake the cake. </a:t>
            </a:r>
          </a:p>
        </p:txBody>
      </p:sp>
      <p:sp>
        <p:nvSpPr>
          <p:cNvPr id="4" name="Slide Number Placeholder 3"/>
          <p:cNvSpPr>
            <a:spLocks noGrp="1"/>
          </p:cNvSpPr>
          <p:nvPr>
            <p:ph type="sldNum" sz="quarter" idx="10"/>
          </p:nvPr>
        </p:nvSpPr>
        <p:spPr/>
        <p:txBody>
          <a:bodyPr/>
          <a:lstStyle/>
          <a:p>
            <a:fld id="{BCFD9196-B747-C840-B910-EBFFFCF7545D}" type="slidenum">
              <a:rPr lang="en-US" smtClean="0"/>
              <a:t>29</a:t>
            </a:fld>
            <a:endParaRPr lang="en-US" dirty="0"/>
          </a:p>
        </p:txBody>
      </p:sp>
    </p:spTree>
    <p:extLst>
      <p:ext uri="{BB962C8B-B14F-4D97-AF65-F5344CB8AC3E}">
        <p14:creationId xmlns:p14="http://schemas.microsoft.com/office/powerpoint/2010/main" val="1609022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multiple</a:t>
            </a:r>
            <a:r>
              <a:rPr lang="en-US" baseline="0" dirty="0" smtClean="0"/>
              <a:t> ways to run Docker build command.</a:t>
            </a:r>
          </a:p>
          <a:p>
            <a:pPr marL="628650" lvl="1" indent="-171450">
              <a:buFont typeface="Arial" panose="020B0604020202020204" pitchFamily="34" charset="0"/>
              <a:buChar char="•"/>
            </a:pPr>
            <a:r>
              <a:rPr lang="en-US" baseline="0" dirty="0" smtClean="0"/>
              <a:t>Let’s concentrate on two ways run the Docker build command:</a:t>
            </a:r>
          </a:p>
          <a:p>
            <a:pPr marL="1143000" lvl="2" indent="-228600">
              <a:buFont typeface="+mj-lt"/>
              <a:buAutoNum type="arabicPeriod"/>
            </a:pPr>
            <a:r>
              <a:rPr lang="en-US" baseline="0" dirty="0" smtClean="0"/>
              <a:t>Using the Docker build, and </a:t>
            </a:r>
          </a:p>
          <a:p>
            <a:pPr marL="1143000" lvl="2" indent="-228600">
              <a:buFont typeface="+mj-lt"/>
              <a:buAutoNum type="arabicPeriod"/>
            </a:pPr>
            <a:r>
              <a:rPr lang="en-US" baseline="0" dirty="0" smtClean="0"/>
              <a:t>Using the MAVEN plugin.</a:t>
            </a:r>
          </a:p>
          <a:p>
            <a:endParaRPr lang="en-US" baseline="0" dirty="0" smtClean="0"/>
          </a:p>
          <a:p>
            <a:r>
              <a:rPr lang="en-US" b="1" baseline="0" dirty="0" smtClean="0"/>
              <a:t>DOCKER</a:t>
            </a:r>
          </a:p>
          <a:p>
            <a:r>
              <a:rPr lang="en-US" baseline="0" dirty="0" smtClean="0"/>
              <a:t>Example for Docker build command: </a:t>
            </a:r>
            <a:endParaRPr lang="en-US" sz="1200" kern="1200" dirty="0" smtClean="0">
              <a:solidFill>
                <a:schemeClr val="tx1"/>
              </a:solidFill>
              <a:latin typeface="+mn-lt"/>
              <a:ea typeface="ＭＳ Ｐゴシック" charset="0"/>
              <a:cs typeface="ＭＳ Ｐゴシック" charset="0"/>
            </a:endParaRPr>
          </a:p>
          <a:p>
            <a:pPr marL="457200" marR="0" lvl="1"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kern="1200" dirty="0" err="1" smtClean="0">
                <a:solidFill>
                  <a:schemeClr val="tx1"/>
                </a:solidFill>
                <a:latin typeface="+mn-lt"/>
                <a:ea typeface="+mn-ea"/>
                <a:cs typeface="+mn-cs"/>
              </a:rPr>
              <a:t>docker</a:t>
            </a:r>
            <a:r>
              <a:rPr lang="en-US" sz="1200" b="1" i="1" kern="1200" dirty="0" smtClean="0">
                <a:solidFill>
                  <a:schemeClr val="tx1"/>
                </a:solidFill>
                <a:latin typeface="+mn-lt"/>
                <a:ea typeface="+mn-ea"/>
                <a:cs typeface="+mn-cs"/>
              </a:rPr>
              <a:t> build -t dockercentral.it.att.com:5100/com.att.tmla/tmlaapitest4:1.0.</a:t>
            </a:r>
            <a:endParaRPr lang="en-US" sz="1200" b="1" i="1" kern="1200" dirty="0" smtClean="0">
              <a:solidFill>
                <a:schemeClr val="tx1"/>
              </a:solidFill>
              <a:latin typeface="+mn-lt"/>
              <a:ea typeface="ＭＳ Ｐゴシック" charset="0"/>
              <a:cs typeface="ＭＳ Ｐゴシック"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ＭＳ Ｐゴシック" charset="0"/>
              <a:cs typeface="ＭＳ Ｐゴシック" charset="0"/>
            </a:endParaRPr>
          </a:p>
          <a:p>
            <a:pPr marL="457200" lvl="1" indent="0">
              <a:buFont typeface="Wingdings" panose="05000000000000000000" pitchFamily="2" charset="2"/>
              <a:buNone/>
            </a:pPr>
            <a:r>
              <a:rPr lang="en-US" baseline="0" dirty="0" smtClean="0"/>
              <a:t>The command should be executed on the same patch where the Dockerfile was created, and executed on all relevant artifacts. </a:t>
            </a:r>
          </a:p>
          <a:p>
            <a:pPr marL="1085850" lvl="2" indent="-171450">
              <a:buFont typeface="Arial" panose="020B0604020202020204" pitchFamily="34" charset="0"/>
              <a:buChar char="•"/>
            </a:pPr>
            <a:r>
              <a:rPr lang="en-US" baseline="0" dirty="0" smtClean="0"/>
              <a:t>The </a:t>
            </a:r>
            <a:r>
              <a:rPr lang="en-US" b="1" i="1" baseline="0" dirty="0" smtClean="0"/>
              <a:t>–t </a:t>
            </a:r>
            <a:r>
              <a:rPr lang="en-US" baseline="0" dirty="0" smtClean="0"/>
              <a:t>is used to give you image a name, a</a:t>
            </a:r>
            <a:r>
              <a:rPr lang="en-US" sz="1200" kern="1200" dirty="0" smtClean="0">
                <a:solidFill>
                  <a:schemeClr val="tx1"/>
                </a:solidFill>
                <a:latin typeface="+mn-lt"/>
                <a:ea typeface="+mn-ea"/>
                <a:cs typeface="+mn-cs"/>
              </a:rPr>
              <a:t>n image name is made up of slash-separated name components, optionally prefixed by a registry hostname. </a:t>
            </a:r>
          </a:p>
          <a:p>
            <a:pPr marL="1085850" lvl="2" indent="-171450">
              <a:buFont typeface="Arial" panose="020B0604020202020204" pitchFamily="34" charset="0"/>
              <a:buChar char="•"/>
            </a:pPr>
            <a:r>
              <a:rPr lang="en-US" sz="1200" kern="1200" dirty="0" smtClean="0">
                <a:solidFill>
                  <a:schemeClr val="tx1"/>
                </a:solidFill>
                <a:latin typeface="+mn-lt"/>
                <a:ea typeface="+mn-ea"/>
                <a:cs typeface="+mn-cs"/>
              </a:rPr>
              <a:t>The hostname must comply with standard DNS rules, but may not contain underscores. </a:t>
            </a:r>
          </a:p>
          <a:p>
            <a:pPr marL="1085850" lvl="2" indent="-171450">
              <a:buFont typeface="Arial" panose="020B0604020202020204" pitchFamily="34" charset="0"/>
              <a:buChar char="•"/>
            </a:pPr>
            <a:r>
              <a:rPr lang="en-US" sz="1200" kern="1200" dirty="0" smtClean="0">
                <a:solidFill>
                  <a:schemeClr val="tx1"/>
                </a:solidFill>
                <a:latin typeface="+mn-lt"/>
                <a:ea typeface="+mn-ea"/>
                <a:cs typeface="+mn-cs"/>
              </a:rPr>
              <a:t>If a hostname is present, it may optionally be followed by a port number in the format:5100.  If not present, the command uses Docker’s public registry located at </a:t>
            </a:r>
            <a:r>
              <a:rPr lang="en-US" sz="1200" b="1" i="1" kern="1200" dirty="0" smtClean="0">
                <a:solidFill>
                  <a:schemeClr val="tx1"/>
                </a:solidFill>
                <a:latin typeface="+mn-lt"/>
                <a:ea typeface="+mn-ea"/>
                <a:cs typeface="+mn-cs"/>
              </a:rPr>
              <a:t>registry-1.Docker.io</a:t>
            </a:r>
            <a:r>
              <a:rPr lang="en-US" sz="1200" kern="1200" dirty="0" smtClean="0">
                <a:solidFill>
                  <a:schemeClr val="tx1"/>
                </a:solidFill>
                <a:latin typeface="+mn-lt"/>
                <a:ea typeface="+mn-ea"/>
                <a:cs typeface="+mn-cs"/>
              </a:rPr>
              <a:t> by default. </a:t>
            </a:r>
          </a:p>
          <a:p>
            <a:pPr marL="1085850" lvl="2" indent="-171450">
              <a:buFont typeface="Arial" panose="020B0604020202020204" pitchFamily="34" charset="0"/>
              <a:buChar char="•"/>
            </a:pPr>
            <a:r>
              <a:rPr lang="en-US" sz="1200" kern="1200" dirty="0" smtClean="0">
                <a:solidFill>
                  <a:schemeClr val="tx1"/>
                </a:solidFill>
                <a:latin typeface="+mn-lt"/>
                <a:ea typeface="+mn-ea"/>
                <a:cs typeface="+mn-cs"/>
              </a:rPr>
              <a:t>Name components may contain lowercase letters, digits and separators.  </a:t>
            </a:r>
          </a:p>
          <a:p>
            <a:pPr marL="1543050" lvl="3" indent="-171450">
              <a:buFont typeface="Courier New" panose="02070309020205020404" pitchFamily="49" charset="0"/>
              <a:buChar char="o"/>
            </a:pPr>
            <a:r>
              <a:rPr lang="en-US" sz="1200" kern="1200" dirty="0" smtClean="0">
                <a:solidFill>
                  <a:schemeClr val="tx1"/>
                </a:solidFill>
                <a:latin typeface="+mn-lt"/>
                <a:ea typeface="+mn-ea"/>
                <a:cs typeface="+mn-cs"/>
              </a:rPr>
              <a:t>A separator is defined as a period, one or two underscores, or one or more dashes. </a:t>
            </a:r>
          </a:p>
          <a:p>
            <a:pPr marL="1543050" lvl="3" indent="-171450">
              <a:buFont typeface="Courier New" panose="02070309020205020404" pitchFamily="49" charset="0"/>
              <a:buChar char="o"/>
            </a:pPr>
            <a:r>
              <a:rPr lang="en-US" sz="1200" kern="1200" dirty="0" smtClean="0">
                <a:solidFill>
                  <a:schemeClr val="tx1"/>
                </a:solidFill>
                <a:latin typeface="+mn-lt"/>
                <a:ea typeface="+mn-ea"/>
                <a:cs typeface="+mn-cs"/>
              </a:rPr>
              <a:t>A name component may not start or end with a separator.</a:t>
            </a:r>
          </a:p>
          <a:p>
            <a:pPr marL="1085850" lvl="2" indent="-171450">
              <a:buFont typeface="Arial" panose="020B0604020202020204" pitchFamily="34" charset="0"/>
              <a:buChar char="•"/>
            </a:pPr>
            <a:r>
              <a:rPr lang="en-US" sz="1200" kern="1200" dirty="0" smtClean="0">
                <a:solidFill>
                  <a:schemeClr val="tx1"/>
                </a:solidFill>
                <a:latin typeface="+mn-lt"/>
                <a:ea typeface="+mn-ea"/>
                <a:cs typeface="+mn-cs"/>
              </a:rPr>
              <a:t>A tag name must be valid ASCII and may contain lowercase and uppercase letters, digits, underscores, periods and dashes. </a:t>
            </a:r>
          </a:p>
          <a:p>
            <a:pPr marL="1543050" lvl="3" indent="-171450">
              <a:buFont typeface="Courier New" panose="02070309020205020404" pitchFamily="49" charset="0"/>
              <a:buChar char="o"/>
            </a:pPr>
            <a:r>
              <a:rPr lang="en-US" sz="1200" kern="1200" dirty="0" smtClean="0">
                <a:solidFill>
                  <a:schemeClr val="tx1"/>
                </a:solidFill>
                <a:latin typeface="+mn-lt"/>
                <a:ea typeface="+mn-ea"/>
                <a:cs typeface="+mn-cs"/>
              </a:rPr>
              <a:t>A tag name may not start with a period or a dash.</a:t>
            </a:r>
          </a:p>
          <a:p>
            <a:pPr marL="1543050" lvl="3" indent="-171450">
              <a:buFont typeface="Courier New" panose="02070309020205020404" pitchFamily="49" charset="0"/>
              <a:buChar char="o"/>
            </a:pPr>
            <a:r>
              <a:rPr lang="en-US" sz="1200" kern="1200" dirty="0" smtClean="0">
                <a:solidFill>
                  <a:schemeClr val="tx1"/>
                </a:solidFill>
                <a:latin typeface="+mn-lt"/>
                <a:ea typeface="+mn-ea"/>
                <a:cs typeface="+mn-cs"/>
              </a:rPr>
              <a:t>A</a:t>
            </a:r>
            <a:r>
              <a:rPr lang="en-US" sz="1200" kern="1200" baseline="0" dirty="0" smtClean="0">
                <a:solidFill>
                  <a:schemeClr val="tx1"/>
                </a:solidFill>
                <a:latin typeface="+mn-lt"/>
                <a:ea typeface="+mn-ea"/>
                <a:cs typeface="+mn-cs"/>
              </a:rPr>
              <a:t> tag </a:t>
            </a:r>
            <a:r>
              <a:rPr lang="en-US" sz="1200" kern="1200" dirty="0" smtClean="0">
                <a:solidFill>
                  <a:schemeClr val="tx1"/>
                </a:solidFill>
                <a:latin typeface="+mn-lt"/>
                <a:ea typeface="+mn-ea"/>
                <a:cs typeface="+mn-cs"/>
              </a:rPr>
              <a:t>may contain a maximum of 128 characters.</a:t>
            </a:r>
            <a:r>
              <a:rPr lang="en-US" baseline="0" dirty="0" smtClean="0"/>
              <a:t> </a:t>
            </a:r>
          </a:p>
          <a:p>
            <a:pPr lvl="1"/>
            <a:endParaRPr lang="en-US" baseline="0" dirty="0" smtClean="0"/>
          </a:p>
          <a:p>
            <a:pPr marL="457200" lvl="1" indent="0">
              <a:buFont typeface="Wingdings" panose="05000000000000000000" pitchFamily="2" charset="2"/>
              <a:buNone/>
            </a:pPr>
            <a:r>
              <a:rPr lang="en-US" baseline="0" dirty="0" smtClean="0"/>
              <a:t>Then you can add the version of the image.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MAVEN</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Another approach which is being used part of CDP Pipeline is using MAVEN Docker plugin which create the Docker image and upload it to the AT&amp;T Registry.</a:t>
            </a:r>
            <a:endParaRPr lang="en-US" dirty="0" smtClean="0"/>
          </a:p>
          <a:p>
            <a:pPr lvl="2">
              <a:lnSpc>
                <a:spcPct val="90000"/>
              </a:lnSpc>
              <a:spcAft>
                <a:spcPts val="600"/>
              </a:spcAft>
              <a:buClr>
                <a:schemeClr val="tx1"/>
              </a:buClr>
            </a:pPr>
            <a:endParaRPr lang="en-US" dirty="0" smtClean="0"/>
          </a:p>
          <a:p>
            <a:pPr marL="457200" lvl="3" indent="0">
              <a:buNone/>
            </a:pPr>
            <a:r>
              <a:rPr lang="en-US" dirty="0" smtClean="0"/>
              <a:t>This approach using the Docker plugin for Maven</a:t>
            </a:r>
            <a:r>
              <a:rPr lang="en-US" baseline="0" dirty="0" smtClean="0"/>
              <a:t> </a:t>
            </a:r>
            <a:r>
              <a:rPr lang="en-US" dirty="0" smtClean="0"/>
              <a:t>- </a:t>
            </a:r>
            <a:r>
              <a:rPr lang="en-US" b="1" i="1" dirty="0" smtClean="0">
                <a:solidFill>
                  <a:srgbClr val="009FDB"/>
                </a:solidFill>
              </a:rPr>
              <a:t>Docker:build </a:t>
            </a:r>
            <a:endParaRPr lang="en-US" b="1" i="1" dirty="0" smtClean="0"/>
          </a:p>
          <a:p>
            <a:pPr marL="1085850" lvl="4" indent="-171450">
              <a:buFont typeface="Arial" panose="020B0604020202020204" pitchFamily="34" charset="0"/>
              <a:buChar char="•"/>
            </a:pPr>
            <a:r>
              <a:rPr lang="en-US" dirty="0" smtClean="0"/>
              <a:t>The complete command can be found under your code repository home directory in “Jenkinsfile” file in stage 'Publish Artifact’</a:t>
            </a:r>
          </a:p>
          <a:p>
            <a:pPr marL="1085850" lvl="4" indent="-171450">
              <a:buFont typeface="Arial" panose="020B0604020202020204" pitchFamily="34" charset="0"/>
              <a:buChar char="•"/>
            </a:pPr>
            <a:r>
              <a:rPr lang="en-US" dirty="0" smtClean="0"/>
              <a:t>The Jenkins file location is on your root source code repository.</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More on this in the later chapter </a:t>
            </a:r>
            <a:r>
              <a:rPr lang="en-US" i="1" dirty="0" smtClean="0">
                <a:solidFill>
                  <a:srgbClr val="959595"/>
                </a:solidFill>
              </a:rPr>
              <a:t>AT&amp;T Eco – AJSC6 Pipeline</a:t>
            </a:r>
            <a:r>
              <a:rPr lang="en-US" baseline="0" dirty="0" smtClean="0">
                <a:solidFill>
                  <a:srgbClr val="959595"/>
                </a:solidFil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959595"/>
              </a:solidFill>
            </a:endParaRP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30</a:t>
            </a:fld>
            <a:endParaRPr lang="en-US" dirty="0"/>
          </a:p>
        </p:txBody>
      </p:sp>
    </p:spTree>
    <p:extLst>
      <p:ext uri="{BB962C8B-B14F-4D97-AF65-F5344CB8AC3E}">
        <p14:creationId xmlns:p14="http://schemas.microsoft.com/office/powerpoint/2010/main" val="2284535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31</a:t>
            </a:fld>
            <a:endParaRPr lang="en-US" dirty="0"/>
          </a:p>
        </p:txBody>
      </p:sp>
    </p:spTree>
    <p:extLst>
      <p:ext uri="{BB962C8B-B14F-4D97-AF65-F5344CB8AC3E}">
        <p14:creationId xmlns:p14="http://schemas.microsoft.com/office/powerpoint/2010/main" val="1634667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32</a:t>
            </a:fld>
            <a:endParaRPr lang="en-US" dirty="0"/>
          </a:p>
        </p:txBody>
      </p:sp>
    </p:spTree>
    <p:extLst>
      <p:ext uri="{BB962C8B-B14F-4D97-AF65-F5344CB8AC3E}">
        <p14:creationId xmlns:p14="http://schemas.microsoft.com/office/powerpoint/2010/main" val="12089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slides have a significant amount of notes added to them to explain the content.  This is done so that reading the notes is essentially what an instructor leading the course would have said.  There is a good</a:t>
            </a:r>
            <a:r>
              <a:rPr lang="en-US" baseline="0" dirty="0" smtClean="0"/>
              <a:t> amount of explanation in the notes that may be missed if you look only at the slide.</a:t>
            </a:r>
          </a:p>
          <a:p>
            <a:endParaRPr lang="en-US" baseline="0" dirty="0" smtClean="0"/>
          </a:p>
          <a:p>
            <a:r>
              <a:rPr lang="en-US" baseline="0" dirty="0" smtClean="0"/>
              <a:t>The notes can be viewed using several different approaches.  If you are viewing the presentation as a slide show, the presenters view will show the slide and the notes.  If you have opened the presentation in PowerPoint, you can view the notes using one of several means:</a:t>
            </a:r>
          </a:p>
          <a:p>
            <a:pPr marL="228600" indent="-228600">
              <a:buAutoNum type="arabicPeriod"/>
            </a:pPr>
            <a:r>
              <a:rPr lang="en-US" baseline="0" dirty="0" smtClean="0"/>
              <a:t>Select the “View” menu, then select “Notes Page”</a:t>
            </a:r>
          </a:p>
          <a:p>
            <a:pPr marL="228600" indent="-228600">
              <a:buAutoNum type="arabicPeriod"/>
            </a:pPr>
            <a:r>
              <a:rPr lang="en-US" baseline="0" dirty="0" smtClean="0"/>
              <a:t>In the normal view, use your mouse to select a divider along the bottom of the slide and move it up.  This will show both the slide and the notes.</a:t>
            </a:r>
          </a:p>
          <a:p>
            <a:pPr marL="228600" indent="-228600">
              <a:buAutoNum type="arabicPeriod"/>
            </a:pPr>
            <a:endParaRPr lang="en-US" baseline="0" dirty="0" smtClean="0"/>
          </a:p>
          <a:p>
            <a:pPr marL="0" indent="0">
              <a:buNone/>
            </a:pPr>
            <a:r>
              <a:rPr lang="en-US" baseline="0" dirty="0" smtClean="0"/>
              <a:t>Please note, if you are using the power point viewer, the notes will not be visible.  You will need to use PowerPoint to view the presentation content in its entirety. </a:t>
            </a:r>
            <a:endParaRPr lang="en-US" dirty="0"/>
          </a:p>
        </p:txBody>
      </p:sp>
      <p:sp>
        <p:nvSpPr>
          <p:cNvPr id="4" name="Slide Number Placeholder 3"/>
          <p:cNvSpPr>
            <a:spLocks noGrp="1"/>
          </p:cNvSpPr>
          <p:nvPr>
            <p:ph type="sldNum" sz="quarter" idx="10"/>
          </p:nvPr>
        </p:nvSpPr>
        <p:spPr/>
        <p:txBody>
          <a:bodyPr/>
          <a:lstStyle/>
          <a:p>
            <a:pPr>
              <a:defRPr/>
            </a:pPr>
            <a:fld id="{91B9633B-15E8-8646-A6B7-A3D72C80C99D}" type="slidenum">
              <a:rPr lang="en-US" smtClean="0"/>
              <a:pPr>
                <a:defRPr/>
              </a:pPr>
              <a:t>4</a:t>
            </a:fld>
            <a:endParaRPr lang="en-US" dirty="0"/>
          </a:p>
        </p:txBody>
      </p:sp>
    </p:spTree>
    <p:extLst>
      <p:ext uri="{BB962C8B-B14F-4D97-AF65-F5344CB8AC3E}">
        <p14:creationId xmlns:p14="http://schemas.microsoft.com/office/powerpoint/2010/main" val="2765805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33</a:t>
            </a:fld>
            <a:endParaRPr lang="en-US" dirty="0"/>
          </a:p>
        </p:txBody>
      </p:sp>
    </p:spTree>
    <p:extLst>
      <p:ext uri="{BB962C8B-B14F-4D97-AF65-F5344CB8AC3E}">
        <p14:creationId xmlns:p14="http://schemas.microsoft.com/office/powerpoint/2010/main" val="65332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kern="1200" dirty="0" smtClean="0">
                <a:solidFill>
                  <a:schemeClr val="tx1"/>
                </a:solidFill>
                <a:effectLst/>
                <a:latin typeface="+mn-lt"/>
                <a:ea typeface="+mn-ea"/>
                <a:cs typeface="+mn-cs"/>
              </a:rPr>
              <a:t>Now</a:t>
            </a:r>
            <a:r>
              <a:rPr lang="en-US" sz="1200" b="0" kern="1200" baseline="0" dirty="0" smtClean="0">
                <a:solidFill>
                  <a:schemeClr val="tx1"/>
                </a:solidFill>
                <a:effectLst/>
                <a:latin typeface="+mn-lt"/>
                <a:ea typeface="+mn-ea"/>
                <a:cs typeface="+mn-cs"/>
              </a:rPr>
              <a:t> that the Docker image was created successfully, upload it to the AT&amp;T Docker Registry (Hub).</a:t>
            </a:r>
            <a:endParaRPr lang="en-US" sz="1200" b="0" kern="1200" dirty="0" smtClean="0">
              <a:solidFill>
                <a:schemeClr val="tx1"/>
              </a:solidFill>
              <a:effectLst/>
              <a:latin typeface="+mn-lt"/>
              <a:ea typeface="+mn-ea"/>
              <a:cs typeface="+mn-cs"/>
            </a:endParaRPr>
          </a:p>
          <a:p>
            <a:pPr lvl="1"/>
            <a:endParaRPr lang="en-US" sz="1200" b="1" kern="1200" dirty="0" smtClean="0">
              <a:solidFill>
                <a:schemeClr val="tx1"/>
              </a:solidFill>
              <a:effectLst/>
              <a:latin typeface="+mn-lt"/>
              <a:ea typeface="+mn-ea"/>
              <a:cs typeface="+mn-cs"/>
            </a:endParaRPr>
          </a:p>
          <a:p>
            <a:pPr lvl="1"/>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First</a:t>
            </a:r>
            <a:r>
              <a:rPr lang="en-US" sz="1200" b="0" kern="1200" baseline="0" dirty="0" smtClean="0">
                <a:solidFill>
                  <a:schemeClr val="tx1"/>
                </a:solidFill>
                <a:effectLst/>
                <a:latin typeface="+mn-lt"/>
                <a:ea typeface="+mn-ea"/>
                <a:cs typeface="+mn-cs"/>
              </a:rPr>
              <a:t> Step - </a:t>
            </a:r>
            <a:r>
              <a:rPr lang="en-US" sz="1200" b="1" u="sng" kern="1200" baseline="0" dirty="0" smtClean="0">
                <a:solidFill>
                  <a:schemeClr val="tx1"/>
                </a:solidFill>
                <a:effectLst/>
                <a:latin typeface="+mn-lt"/>
                <a:ea typeface="+mn-ea"/>
                <a:cs typeface="+mn-cs"/>
              </a:rPr>
              <a:t>Completed</a:t>
            </a:r>
            <a:r>
              <a:rPr lang="en-US" sz="1200" b="1" kern="1200" baseline="0" dirty="0" smtClean="0">
                <a:solidFill>
                  <a:schemeClr val="tx1"/>
                </a:solidFill>
                <a:effectLst/>
                <a:latin typeface="+mn-lt"/>
                <a:ea typeface="+mn-ea"/>
                <a:cs typeface="+mn-cs"/>
              </a:rPr>
              <a:t> - </a:t>
            </a:r>
            <a:r>
              <a:rPr lang="en-US" sz="1200" b="0" kern="1200" dirty="0" smtClean="0">
                <a:solidFill>
                  <a:schemeClr val="tx1"/>
                </a:solidFill>
                <a:effectLst/>
                <a:latin typeface="+mn-lt"/>
                <a:ea typeface="+mn-ea"/>
                <a:cs typeface="+mn-cs"/>
              </a:rPr>
              <a:t>Choose your Base Image.</a:t>
            </a:r>
            <a:r>
              <a:rPr lang="en-US" sz="1200" b="0" kern="1200" baseline="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 container requires an OS. This is called the “Base Image."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It is the OS running inside the container, and many vendors have already created light-weight images that can be used, such as Centos, Apache and more.</a:t>
            </a:r>
            <a:r>
              <a:rPr lang="en-US" sz="1200" kern="1200" baseline="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In</a:t>
            </a:r>
            <a:r>
              <a:rPr lang="en-US" sz="1200" kern="1200" dirty="0" smtClean="0">
                <a:solidFill>
                  <a:schemeClr val="tx1"/>
                </a:solidFill>
                <a:effectLst/>
                <a:latin typeface="+mn-lt"/>
                <a:ea typeface="+mn-ea"/>
                <a:cs typeface="+mn-cs"/>
              </a:rPr>
              <a:t> AJSC6,</a:t>
            </a:r>
            <a:r>
              <a:rPr lang="en-US" sz="1200" kern="1200" baseline="0" dirty="0" smtClean="0">
                <a:solidFill>
                  <a:schemeClr val="tx1"/>
                </a:solidFill>
                <a:effectLst/>
                <a:latin typeface="+mn-lt"/>
                <a:ea typeface="+mn-ea"/>
                <a:cs typeface="+mn-cs"/>
              </a:rPr>
              <a:t> we’re using Base Image from Alpine distribution</a:t>
            </a:r>
            <a:r>
              <a:rPr lang="en-US" sz="1200" kern="120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Looking at a bakery, t</a:t>
            </a:r>
            <a:r>
              <a:rPr lang="en-US" sz="1200" kern="1200" dirty="0" smtClean="0">
                <a:solidFill>
                  <a:schemeClr val="tx1"/>
                </a:solidFill>
                <a:effectLst/>
                <a:latin typeface="+mn-lt"/>
                <a:ea typeface="+mn-ea"/>
                <a:cs typeface="+mn-cs"/>
              </a:rPr>
              <a:t>his would be like choosing which type of cake you want to bake…cheesecake, chocolate, marble, etc..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Second</a:t>
            </a:r>
            <a:r>
              <a:rPr lang="en-US" sz="1200" b="0" kern="1200" baseline="0" dirty="0" smtClean="0">
                <a:solidFill>
                  <a:schemeClr val="tx1"/>
                </a:solidFill>
                <a:effectLst/>
                <a:latin typeface="+mn-lt"/>
                <a:ea typeface="+mn-ea"/>
                <a:cs typeface="+mn-cs"/>
              </a:rPr>
              <a:t> Step - </a:t>
            </a:r>
            <a:r>
              <a:rPr lang="en-US" sz="1200" b="1" u="sng" kern="1200" baseline="0" dirty="0" smtClean="0">
                <a:solidFill>
                  <a:schemeClr val="tx1"/>
                </a:solidFill>
                <a:effectLst/>
                <a:latin typeface="+mn-lt"/>
                <a:ea typeface="+mn-ea"/>
                <a:cs typeface="+mn-cs"/>
              </a:rPr>
              <a:t>Completed</a:t>
            </a:r>
            <a:r>
              <a:rPr lang="en-US" sz="1200" b="0" kern="1200" baseline="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Create a Dockerfile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Dockerfile is a text document that contains all the commands a user can call upon to assemble an image.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Looking at a bakery, t</a:t>
            </a:r>
            <a:r>
              <a:rPr lang="en-US" sz="1200" kern="1200" dirty="0" smtClean="0">
                <a:solidFill>
                  <a:schemeClr val="tx1"/>
                </a:solidFill>
                <a:effectLst/>
                <a:latin typeface="+mn-lt"/>
                <a:ea typeface="+mn-ea"/>
                <a:cs typeface="+mn-cs"/>
              </a:rPr>
              <a:t>his would be similar</a:t>
            </a:r>
            <a:r>
              <a:rPr lang="en-US" sz="1200" kern="1200" baseline="0" dirty="0" smtClean="0">
                <a:solidFill>
                  <a:schemeClr val="tx1"/>
                </a:solidFill>
                <a:effectLst/>
                <a:latin typeface="+mn-lt"/>
                <a:ea typeface="+mn-ea"/>
                <a:cs typeface="+mn-cs"/>
              </a:rPr>
              <a:t> to a</a:t>
            </a:r>
            <a:r>
              <a:rPr lang="en-US" sz="1200" kern="1200" dirty="0" smtClean="0">
                <a:solidFill>
                  <a:schemeClr val="tx1"/>
                </a:solidFill>
                <a:effectLst/>
                <a:latin typeface="+mn-lt"/>
                <a:ea typeface="+mn-ea"/>
                <a:cs typeface="+mn-cs"/>
              </a:rPr>
              <a:t> cake recipe.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Third</a:t>
            </a:r>
            <a:r>
              <a:rPr lang="en-US" sz="1200" b="0" kern="1200" baseline="0" dirty="0" smtClean="0">
                <a:solidFill>
                  <a:schemeClr val="tx1"/>
                </a:solidFill>
                <a:effectLst/>
                <a:latin typeface="+mn-lt"/>
                <a:ea typeface="+mn-ea"/>
                <a:cs typeface="+mn-cs"/>
              </a:rPr>
              <a:t> Step - </a:t>
            </a:r>
            <a:r>
              <a:rPr lang="en-US" sz="1200" b="1" u="sng" kern="1200" baseline="0" dirty="0" smtClean="0">
                <a:solidFill>
                  <a:schemeClr val="tx1"/>
                </a:solidFill>
                <a:effectLst/>
                <a:latin typeface="+mn-lt"/>
                <a:ea typeface="+mn-ea"/>
                <a:cs typeface="+mn-cs"/>
              </a:rPr>
              <a:t>Completed</a:t>
            </a:r>
            <a:r>
              <a:rPr lang="en-US" sz="1200" b="1" kern="1200" baseline="0" dirty="0" smtClean="0">
                <a:solidFill>
                  <a:schemeClr val="tx1"/>
                </a:solidFill>
                <a:effectLst/>
                <a:latin typeface="+mn-lt"/>
                <a:ea typeface="+mn-ea"/>
                <a:cs typeface="+mn-cs"/>
              </a:rPr>
              <a:t> - </a:t>
            </a:r>
            <a:r>
              <a:rPr lang="en-US" sz="1200" b="0" kern="1200" dirty="0" smtClean="0">
                <a:solidFill>
                  <a:schemeClr val="tx1"/>
                </a:solidFill>
                <a:effectLst/>
                <a:latin typeface="+mn-lt"/>
                <a:ea typeface="+mn-ea"/>
                <a:cs typeface="+mn-cs"/>
              </a:rPr>
              <a:t>Build your Docker Image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Once creating the Dockerfile, we can now build our Docker image (such as RPM or Debian package).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Looking at a bakery, this would be</a:t>
            </a:r>
            <a:r>
              <a:rPr lang="en-US" sz="1200" kern="1200" dirty="0" smtClean="0">
                <a:solidFill>
                  <a:schemeClr val="tx1"/>
                </a:solidFill>
                <a:effectLst/>
                <a:latin typeface="+mn-lt"/>
                <a:ea typeface="+mn-ea"/>
                <a:cs typeface="+mn-cs"/>
              </a:rPr>
              <a:t> like putting the cake batter into the oven to bake the cake.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Fourth</a:t>
            </a:r>
            <a:r>
              <a:rPr lang="en-US" sz="1200" b="1" kern="1200" baseline="0" dirty="0" smtClean="0">
                <a:solidFill>
                  <a:schemeClr val="tx1"/>
                </a:solidFill>
                <a:effectLst/>
                <a:latin typeface="+mn-lt"/>
                <a:ea typeface="+mn-ea"/>
                <a:cs typeface="+mn-cs"/>
              </a:rPr>
              <a:t> Step - </a:t>
            </a:r>
            <a:r>
              <a:rPr lang="en-US" sz="1200" b="1" kern="1200" dirty="0" smtClean="0">
                <a:solidFill>
                  <a:schemeClr val="tx1"/>
                </a:solidFill>
                <a:effectLst/>
                <a:latin typeface="+mn-lt"/>
                <a:ea typeface="+mn-ea"/>
                <a:cs typeface="+mn-cs"/>
              </a:rPr>
              <a:t>Upload your Docker Image to Docker Registry</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Usually, we like to upload our image to a central location where our servers can pull it from. </a:t>
            </a:r>
          </a:p>
          <a:p>
            <a:pPr marL="1085850" marR="0" lvl="2"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kern="1200" dirty="0" smtClean="0">
                <a:solidFill>
                  <a:schemeClr val="tx1"/>
                </a:solidFill>
                <a:effectLst/>
                <a:latin typeface="+mn-lt"/>
                <a:ea typeface="+mn-ea"/>
                <a:cs typeface="+mn-cs"/>
              </a:rPr>
              <a:t>This is called the Docker Register or Docker Hub.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Looking at the bakery</a:t>
            </a:r>
            <a:r>
              <a:rPr lang="en-US" sz="1200" kern="1200" baseline="0" dirty="0" smtClean="0">
                <a:solidFill>
                  <a:schemeClr val="tx1"/>
                </a:solidFill>
                <a:effectLst/>
                <a:latin typeface="+mn-lt"/>
                <a:ea typeface="+mn-ea"/>
                <a:cs typeface="+mn-cs"/>
              </a:rPr>
              <a:t>, this would be</a:t>
            </a:r>
            <a:r>
              <a:rPr lang="en-US" sz="1200" kern="1200" dirty="0" smtClean="0">
                <a:solidFill>
                  <a:schemeClr val="tx1"/>
                </a:solidFill>
                <a:effectLst/>
                <a:latin typeface="+mn-lt"/>
                <a:ea typeface="+mn-ea"/>
                <a:cs typeface="+mn-cs"/>
              </a:rPr>
              <a:t> like putting the cake on a shelf in your bakery shop.</a:t>
            </a:r>
          </a:p>
        </p:txBody>
      </p:sp>
      <p:sp>
        <p:nvSpPr>
          <p:cNvPr id="4" name="Slide Number Placeholder 3"/>
          <p:cNvSpPr>
            <a:spLocks noGrp="1"/>
          </p:cNvSpPr>
          <p:nvPr>
            <p:ph type="sldNum" sz="quarter" idx="10"/>
          </p:nvPr>
        </p:nvSpPr>
        <p:spPr/>
        <p:txBody>
          <a:bodyPr/>
          <a:lstStyle/>
          <a:p>
            <a:fld id="{BCFD9196-B747-C840-B910-EBFFFCF7545D}" type="slidenum">
              <a:rPr lang="en-US" smtClean="0"/>
              <a:t>34</a:t>
            </a:fld>
            <a:endParaRPr lang="en-US" dirty="0"/>
          </a:p>
        </p:txBody>
      </p:sp>
    </p:spTree>
    <p:extLst>
      <p:ext uri="{BB962C8B-B14F-4D97-AF65-F5344CB8AC3E}">
        <p14:creationId xmlns:p14="http://schemas.microsoft.com/office/powerpoint/2010/main" val="1113036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Docker Registry is used to save your Docker images in a central location. </a:t>
            </a:r>
          </a:p>
          <a:p>
            <a:pPr marL="628650" marR="0" lvl="3"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Once uploaded to Docker Registry, those images can be pulled automatically on your different environments automatically as part of the Docker start command.  </a:t>
            </a:r>
          </a:p>
          <a:p>
            <a:pPr marL="1085850" marR="0" lvl="4"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smtClean="0"/>
              <a:t>This ensures rapid deployment without the need to FTP the image to a location in advance.</a:t>
            </a:r>
          </a:p>
          <a:p>
            <a:endParaRPr lang="en-US" dirty="0" smtClean="0"/>
          </a:p>
          <a:p>
            <a:pPr marL="0" lvl="2" indent="0">
              <a:buNone/>
            </a:pPr>
            <a:r>
              <a:rPr lang="en-US" dirty="0" smtClean="0"/>
              <a:t>There are two options to push a Docker images.  </a:t>
            </a:r>
          </a:p>
          <a:p>
            <a:pPr marL="628650" lvl="3" indent="-171450">
              <a:buFont typeface="Arial" panose="020B0604020202020204" pitchFamily="34" charset="0"/>
              <a:buChar char="•"/>
            </a:pPr>
            <a:r>
              <a:rPr lang="en-US" dirty="0" smtClean="0"/>
              <a:t>The first one is using the Docker push command.  </a:t>
            </a:r>
          </a:p>
          <a:p>
            <a:pPr marL="1085850" lvl="4" indent="-171450">
              <a:buFont typeface="Wingdings" panose="05000000000000000000" pitchFamily="2" charset="2"/>
              <a:buChar char="Ø"/>
            </a:pPr>
            <a:r>
              <a:rPr lang="en-US" dirty="0" smtClean="0"/>
              <a:t>Before you can push it, you should run the Docker login command to register in the registry.  </a:t>
            </a:r>
          </a:p>
          <a:p>
            <a:endParaRPr lang="en-US" dirty="0" smtClean="0"/>
          </a:p>
          <a:p>
            <a:endParaRPr lang="en-US" dirty="0" smtClean="0"/>
          </a:p>
          <a:p>
            <a:pPr marL="628650" lvl="3" indent="-171450">
              <a:buFont typeface="Arial" panose="020B0604020202020204" pitchFamily="34" charset="0"/>
              <a:buChar char="•"/>
            </a:pPr>
            <a:r>
              <a:rPr lang="en-US" dirty="0" smtClean="0"/>
              <a:t>Another approach is to using Docker plugin for Maven, which CDP uses.  </a:t>
            </a:r>
          </a:p>
          <a:p>
            <a:pPr marL="1085850" lvl="4" indent="-171450">
              <a:buFont typeface="Wingdings" panose="05000000000000000000" pitchFamily="2" charset="2"/>
              <a:buChar char="Ø"/>
            </a:pPr>
            <a:r>
              <a:rPr lang="en-US" dirty="0" smtClean="0"/>
              <a:t>The MVN command get additional parameter: </a:t>
            </a:r>
            <a:r>
              <a:rPr lang="en-US" i="1" dirty="0" smtClean="0">
                <a:solidFill>
                  <a:srgbClr val="009FDB"/>
                </a:solidFill>
              </a:rPr>
              <a:t>Docker:push</a:t>
            </a:r>
          </a:p>
          <a:p>
            <a:pPr marL="1085850" lvl="4" indent="-171450">
              <a:buFont typeface="Wingdings" panose="05000000000000000000" pitchFamily="2" charset="2"/>
              <a:buChar char="Ø"/>
            </a:pPr>
            <a:r>
              <a:rPr lang="en-US" dirty="0" smtClean="0"/>
              <a:t>The complete command can be found under your code repository home directory in “Jenkinsfile” file in the stage “Publish Artifact.”</a:t>
            </a:r>
          </a:p>
          <a:p>
            <a:pPr marL="1085850" lvl="4" indent="-171450">
              <a:buFont typeface="Wingdings" panose="05000000000000000000" pitchFamily="2" charset="2"/>
              <a:buChar char="Ø"/>
            </a:pPr>
            <a:r>
              <a:rPr lang="en-US" dirty="0" smtClean="0"/>
              <a:t>The Jenkins file location is on your root source code repository.</a:t>
            </a:r>
          </a:p>
          <a:p>
            <a:endParaRPr lang="en-US" dirty="0" smtClean="0"/>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In Kubernetes, the Login details are already configure as a “secret.”</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35</a:t>
            </a:fld>
            <a:endParaRPr lang="en-US" dirty="0"/>
          </a:p>
        </p:txBody>
      </p:sp>
    </p:spTree>
    <p:extLst>
      <p:ext uri="{BB962C8B-B14F-4D97-AF65-F5344CB8AC3E}">
        <p14:creationId xmlns:p14="http://schemas.microsoft.com/office/powerpoint/2010/main" val="4046422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36</a:t>
            </a:fld>
            <a:endParaRPr lang="en-US" dirty="0"/>
          </a:p>
        </p:txBody>
      </p:sp>
    </p:spTree>
    <p:extLst>
      <p:ext uri="{BB962C8B-B14F-4D97-AF65-F5344CB8AC3E}">
        <p14:creationId xmlns:p14="http://schemas.microsoft.com/office/powerpoint/2010/main" val="573704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kern="1200" dirty="0" smtClean="0">
                <a:solidFill>
                  <a:schemeClr val="tx1"/>
                </a:solidFill>
                <a:effectLst/>
                <a:latin typeface="+mn-lt"/>
                <a:ea typeface="+mn-ea"/>
                <a:cs typeface="+mn-cs"/>
              </a:rPr>
              <a:t>Now</a:t>
            </a:r>
            <a:r>
              <a:rPr lang="en-US" sz="1200" b="0" kern="1200" baseline="0" dirty="0" smtClean="0">
                <a:solidFill>
                  <a:schemeClr val="tx1"/>
                </a:solidFill>
                <a:effectLst/>
                <a:latin typeface="+mn-lt"/>
                <a:ea typeface="+mn-ea"/>
                <a:cs typeface="+mn-cs"/>
              </a:rPr>
              <a:t> that our Docker images was created successfully, let’s go a head and upload it to the AT&amp;T Docker Registry (Hub).</a:t>
            </a:r>
            <a:endParaRPr lang="en-US" sz="1200" b="0" kern="1200" dirty="0" smtClean="0">
              <a:solidFill>
                <a:schemeClr val="tx1"/>
              </a:solidFill>
              <a:effectLst/>
              <a:latin typeface="+mn-lt"/>
              <a:ea typeface="+mn-ea"/>
              <a:cs typeface="+mn-cs"/>
            </a:endParaRPr>
          </a:p>
          <a:p>
            <a:pPr lvl="1"/>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First</a:t>
            </a:r>
            <a:r>
              <a:rPr lang="en-US" sz="1200" b="0" kern="1200" baseline="0" dirty="0" smtClean="0">
                <a:solidFill>
                  <a:schemeClr val="tx1"/>
                </a:solidFill>
                <a:effectLst/>
                <a:latin typeface="+mn-lt"/>
                <a:ea typeface="+mn-ea"/>
                <a:cs typeface="+mn-cs"/>
              </a:rPr>
              <a:t> Step - </a:t>
            </a:r>
            <a:r>
              <a:rPr lang="en-US" sz="1200" b="1" u="sng" kern="1200" baseline="0" dirty="0" smtClean="0">
                <a:solidFill>
                  <a:schemeClr val="tx1"/>
                </a:solidFill>
                <a:effectLst/>
                <a:latin typeface="+mn-lt"/>
                <a:ea typeface="+mn-ea"/>
                <a:cs typeface="+mn-cs"/>
              </a:rPr>
              <a:t>Completed</a:t>
            </a:r>
            <a:r>
              <a:rPr lang="en-US" sz="1200" b="1" kern="1200" baseline="0" dirty="0" smtClean="0">
                <a:solidFill>
                  <a:schemeClr val="tx1"/>
                </a:solidFill>
                <a:effectLst/>
                <a:latin typeface="+mn-lt"/>
                <a:ea typeface="+mn-ea"/>
                <a:cs typeface="+mn-cs"/>
              </a:rPr>
              <a:t> – </a:t>
            </a:r>
            <a:r>
              <a:rPr lang="en-US" sz="1200" b="0" kern="1200" dirty="0" smtClean="0">
                <a:solidFill>
                  <a:schemeClr val="tx1"/>
                </a:solidFill>
                <a:effectLst/>
                <a:latin typeface="+mn-lt"/>
                <a:ea typeface="+mn-ea"/>
                <a:cs typeface="+mn-cs"/>
              </a:rPr>
              <a:t>Choose your Base Image </a:t>
            </a:r>
            <a:endParaRPr lang="en-US" sz="1200" b="1" kern="1200" baseline="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 container requires an OS. This is called the “Base Image."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It is the OS running inside the container, and many vendors have already created light-weight images that can be used, such as Centos, Apache and more.</a:t>
            </a:r>
            <a:r>
              <a:rPr lang="en-US" sz="1200" kern="1200" baseline="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In</a:t>
            </a:r>
            <a:r>
              <a:rPr lang="en-US" sz="1200" kern="1200" dirty="0" smtClean="0">
                <a:solidFill>
                  <a:schemeClr val="tx1"/>
                </a:solidFill>
                <a:effectLst/>
                <a:latin typeface="+mn-lt"/>
                <a:ea typeface="+mn-ea"/>
                <a:cs typeface="+mn-cs"/>
              </a:rPr>
              <a:t> AJSC6,</a:t>
            </a:r>
            <a:r>
              <a:rPr lang="en-US" sz="1200" kern="1200" baseline="0" dirty="0" smtClean="0">
                <a:solidFill>
                  <a:schemeClr val="tx1"/>
                </a:solidFill>
                <a:effectLst/>
                <a:latin typeface="+mn-lt"/>
                <a:ea typeface="+mn-ea"/>
                <a:cs typeface="+mn-cs"/>
              </a:rPr>
              <a:t> we’re using Base Image from Alpine distribution</a:t>
            </a:r>
            <a:r>
              <a:rPr lang="en-US" sz="1200" kern="120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Looking at a bakery, t</a:t>
            </a:r>
            <a:r>
              <a:rPr lang="en-US" sz="1200" kern="1200" dirty="0" smtClean="0">
                <a:solidFill>
                  <a:schemeClr val="tx1"/>
                </a:solidFill>
                <a:effectLst/>
                <a:latin typeface="+mn-lt"/>
                <a:ea typeface="+mn-ea"/>
                <a:cs typeface="+mn-cs"/>
              </a:rPr>
              <a:t>his is like choosing which type of cake you want to bake…, cheesecake, chocolate, marble, etc..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Second</a:t>
            </a:r>
            <a:r>
              <a:rPr lang="en-US" sz="1200" b="0" kern="1200" baseline="0" dirty="0" smtClean="0">
                <a:solidFill>
                  <a:schemeClr val="tx1"/>
                </a:solidFill>
                <a:effectLst/>
                <a:latin typeface="+mn-lt"/>
                <a:ea typeface="+mn-ea"/>
                <a:cs typeface="+mn-cs"/>
              </a:rPr>
              <a:t> Step - </a:t>
            </a:r>
            <a:r>
              <a:rPr lang="en-US" sz="1200" b="1" u="sng" kern="1200" baseline="0" dirty="0" smtClean="0">
                <a:solidFill>
                  <a:schemeClr val="tx1"/>
                </a:solidFill>
                <a:effectLst/>
                <a:latin typeface="+mn-lt"/>
                <a:ea typeface="+mn-ea"/>
                <a:cs typeface="+mn-cs"/>
              </a:rPr>
              <a:t>Completed</a:t>
            </a:r>
            <a:r>
              <a:rPr lang="en-US" sz="1200" b="0" kern="1200" baseline="0" dirty="0" smtClean="0">
                <a:solidFill>
                  <a:schemeClr val="tx1"/>
                </a:solidFill>
                <a:effectLst/>
                <a:latin typeface="+mn-lt"/>
                <a:ea typeface="+mn-ea"/>
                <a:cs typeface="+mn-cs"/>
              </a:rPr>
              <a:t> - </a:t>
            </a:r>
            <a:r>
              <a:rPr lang="en-US" sz="1200" b="0" kern="1200" dirty="0" smtClean="0">
                <a:solidFill>
                  <a:schemeClr val="tx1"/>
                </a:solidFill>
                <a:effectLst/>
                <a:latin typeface="+mn-lt"/>
                <a:ea typeface="+mn-ea"/>
                <a:cs typeface="+mn-cs"/>
              </a:rPr>
              <a:t>Create a Dockerfile </a:t>
            </a:r>
            <a:endParaRPr lang="en-US" sz="1200" b="1" kern="1200" baseline="0" dirty="0" smtClean="0">
              <a:solidFill>
                <a:schemeClr val="tx1"/>
              </a:solidFill>
              <a:effectLst/>
              <a:latin typeface="+mn-lt"/>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Dockerfile is a text document that contains all the commands a user can call upon to assemble an image.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Looking at a bakery, this would be </a:t>
            </a:r>
            <a:r>
              <a:rPr lang="en-US" sz="1200" kern="1200" dirty="0" smtClean="0">
                <a:solidFill>
                  <a:schemeClr val="tx1"/>
                </a:solidFill>
                <a:effectLst/>
                <a:latin typeface="+mn-lt"/>
                <a:ea typeface="+mn-ea"/>
                <a:cs typeface="+mn-cs"/>
              </a:rPr>
              <a:t>similar</a:t>
            </a:r>
            <a:r>
              <a:rPr lang="en-US" sz="1200" kern="1200" baseline="0" dirty="0" smtClean="0">
                <a:solidFill>
                  <a:schemeClr val="tx1"/>
                </a:solidFill>
                <a:effectLst/>
                <a:latin typeface="+mn-lt"/>
                <a:ea typeface="+mn-ea"/>
                <a:cs typeface="+mn-cs"/>
              </a:rPr>
              <a:t> to </a:t>
            </a:r>
            <a:r>
              <a:rPr lang="en-US" sz="1200" kern="1200" dirty="0" smtClean="0">
                <a:solidFill>
                  <a:schemeClr val="tx1"/>
                </a:solidFill>
                <a:effectLst/>
                <a:latin typeface="+mn-lt"/>
                <a:ea typeface="+mn-ea"/>
                <a:cs typeface="+mn-cs"/>
              </a:rPr>
              <a:t>the cake recipe.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Third</a:t>
            </a:r>
            <a:r>
              <a:rPr lang="en-US" sz="1200" b="0" kern="1200" baseline="0" dirty="0" smtClean="0">
                <a:solidFill>
                  <a:schemeClr val="tx1"/>
                </a:solidFill>
                <a:effectLst/>
                <a:latin typeface="+mn-lt"/>
                <a:ea typeface="+mn-ea"/>
                <a:cs typeface="+mn-cs"/>
              </a:rPr>
              <a:t> Step - </a:t>
            </a:r>
            <a:r>
              <a:rPr lang="en-US" sz="1200" b="1" u="sng" kern="1200" baseline="0" dirty="0" smtClean="0">
                <a:solidFill>
                  <a:schemeClr val="tx1"/>
                </a:solidFill>
                <a:effectLst/>
                <a:latin typeface="+mn-lt"/>
                <a:ea typeface="+mn-ea"/>
                <a:cs typeface="+mn-cs"/>
              </a:rPr>
              <a:t>Completed</a:t>
            </a:r>
            <a:r>
              <a:rPr lang="en-US" sz="1200" b="1" u="none" kern="1200" baseline="0" dirty="0" smtClean="0">
                <a:solidFill>
                  <a:schemeClr val="tx1"/>
                </a:solidFill>
                <a:effectLst/>
                <a:latin typeface="+mn-lt"/>
                <a:ea typeface="+mn-ea"/>
                <a:cs typeface="+mn-cs"/>
              </a:rPr>
              <a:t> - </a:t>
            </a:r>
            <a:r>
              <a:rPr lang="en-US" sz="1200" b="0" kern="1200" dirty="0" smtClean="0">
                <a:solidFill>
                  <a:schemeClr val="tx1"/>
                </a:solidFill>
                <a:effectLst/>
                <a:latin typeface="+mn-lt"/>
                <a:ea typeface="+mn-ea"/>
                <a:cs typeface="+mn-cs"/>
              </a:rPr>
              <a:t>Build your Docker Image </a:t>
            </a:r>
            <a:endParaRPr lang="en-US" sz="1200" b="1" u="none" kern="1200" baseline="0" dirty="0" smtClean="0">
              <a:solidFill>
                <a:schemeClr val="tx1"/>
              </a:solidFill>
              <a:effectLst/>
              <a:latin typeface="+mn-lt"/>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Once we created the Dockerfile, we can now build our Docker image (such as RPM or Debian package).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Looking </a:t>
            </a:r>
            <a:r>
              <a:rPr lang="en-US" sz="1200" kern="1200" baseline="0" dirty="0" smtClean="0">
                <a:solidFill>
                  <a:schemeClr val="tx1"/>
                </a:solidFill>
                <a:effectLst/>
                <a:latin typeface="+mn-lt"/>
                <a:ea typeface="+mn-ea"/>
                <a:cs typeface="+mn-cs"/>
              </a:rPr>
              <a:t>at a bakery, this</a:t>
            </a:r>
            <a:r>
              <a:rPr lang="en-US" sz="1200" kern="1200" dirty="0" smtClean="0">
                <a:solidFill>
                  <a:schemeClr val="tx1"/>
                </a:solidFill>
                <a:effectLst/>
                <a:latin typeface="+mn-lt"/>
                <a:ea typeface="+mn-ea"/>
                <a:cs typeface="+mn-cs"/>
              </a:rPr>
              <a:t> would be like putting the cake batter into the oven to bake the cake.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Fourth</a:t>
            </a:r>
            <a:r>
              <a:rPr lang="en-US" sz="1200" b="0" kern="1200" baseline="0" dirty="0" smtClean="0">
                <a:solidFill>
                  <a:schemeClr val="tx1"/>
                </a:solidFill>
                <a:effectLst/>
                <a:latin typeface="+mn-lt"/>
                <a:ea typeface="+mn-ea"/>
                <a:cs typeface="+mn-cs"/>
              </a:rPr>
              <a:t> Step - </a:t>
            </a:r>
            <a:r>
              <a:rPr lang="en-US" sz="1200" b="1" u="sng" kern="1200" baseline="0" dirty="0" smtClean="0">
                <a:solidFill>
                  <a:schemeClr val="tx1"/>
                </a:solidFill>
                <a:effectLst/>
                <a:latin typeface="+mn-lt"/>
                <a:ea typeface="+mn-ea"/>
                <a:cs typeface="+mn-cs"/>
              </a:rPr>
              <a:t>Completed</a:t>
            </a:r>
            <a:r>
              <a:rPr lang="en-US" sz="1200" b="1" u="none" kern="1200" baseline="0" dirty="0" smtClean="0">
                <a:solidFill>
                  <a:schemeClr val="tx1"/>
                </a:solidFill>
                <a:effectLst/>
                <a:latin typeface="+mn-lt"/>
                <a:ea typeface="+mn-ea"/>
                <a:cs typeface="+mn-cs"/>
              </a:rPr>
              <a:t> - </a:t>
            </a:r>
            <a:r>
              <a:rPr lang="en-US" sz="1200" b="0" kern="1200" dirty="0" smtClean="0">
                <a:solidFill>
                  <a:schemeClr val="tx1"/>
                </a:solidFill>
                <a:effectLst/>
                <a:latin typeface="+mn-lt"/>
                <a:ea typeface="+mn-ea"/>
                <a:cs typeface="+mn-cs"/>
              </a:rPr>
              <a:t>Upload your Docker Image to Docker Registry </a:t>
            </a:r>
            <a:endParaRPr lang="en-US" sz="1200" b="1" u="none" kern="1200" baseline="0" dirty="0" smtClean="0">
              <a:solidFill>
                <a:schemeClr val="tx1"/>
              </a:solidFill>
              <a:effectLst/>
              <a:latin typeface="+mn-lt"/>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Usually, we like to upload our image to a central location where our servers can pull it from. </a:t>
            </a:r>
          </a:p>
          <a:p>
            <a:pPr marL="1085850" marR="0" lvl="2"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kern="1200" dirty="0" smtClean="0">
                <a:solidFill>
                  <a:schemeClr val="tx1"/>
                </a:solidFill>
                <a:effectLst/>
                <a:latin typeface="+mn-lt"/>
                <a:ea typeface="+mn-ea"/>
                <a:cs typeface="+mn-cs"/>
              </a:rPr>
              <a:t>This is called the Docker Register or Docker Hub.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Looking at the bakery</a:t>
            </a:r>
            <a:r>
              <a:rPr lang="en-US" sz="1200" kern="1200" baseline="0" dirty="0" smtClean="0">
                <a:solidFill>
                  <a:schemeClr val="tx1"/>
                </a:solidFill>
                <a:effectLst/>
                <a:latin typeface="+mn-lt"/>
                <a:ea typeface="+mn-ea"/>
                <a:cs typeface="+mn-cs"/>
              </a:rPr>
              <a:t>, this would be</a:t>
            </a:r>
            <a:r>
              <a:rPr lang="en-US" sz="1200" kern="1200" dirty="0" smtClean="0">
                <a:solidFill>
                  <a:schemeClr val="tx1"/>
                </a:solidFill>
                <a:effectLst/>
                <a:latin typeface="+mn-lt"/>
                <a:ea typeface="+mn-ea"/>
                <a:cs typeface="+mn-cs"/>
              </a:rPr>
              <a:t> like putting the cake on a shelf in your bakery shop.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Fifth</a:t>
            </a:r>
            <a:r>
              <a:rPr lang="en-US" sz="1200" b="1" kern="1200" baseline="0" dirty="0" smtClean="0">
                <a:solidFill>
                  <a:schemeClr val="tx1"/>
                </a:solidFill>
                <a:effectLst/>
                <a:latin typeface="+mn-lt"/>
                <a:ea typeface="+mn-ea"/>
                <a:cs typeface="+mn-cs"/>
              </a:rPr>
              <a:t> Step - </a:t>
            </a:r>
            <a:r>
              <a:rPr lang="en-US" sz="1200" b="1" kern="1200" dirty="0" smtClean="0">
                <a:solidFill>
                  <a:schemeClr val="tx1"/>
                </a:solidFill>
                <a:effectLst/>
                <a:latin typeface="+mn-lt"/>
                <a:ea typeface="+mn-ea"/>
                <a:cs typeface="+mn-cs"/>
              </a:rPr>
              <a:t>Start your Docker Image</a:t>
            </a:r>
            <a:endParaRPr lang="en-US" sz="1200" b="0" kern="1200" dirty="0" smtClean="0">
              <a:solidFill>
                <a:schemeClr val="tx1"/>
              </a:solidFill>
              <a:effectLst/>
              <a:latin typeface="+mn-lt"/>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command initiates the Docker container and pulls the Docker image that the containers will use.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Looking at a bakery</a:t>
            </a:r>
            <a:r>
              <a:rPr lang="en-US" sz="1200" kern="1200" baseline="0" dirty="0" smtClean="0">
                <a:solidFill>
                  <a:schemeClr val="tx1"/>
                </a:solidFill>
                <a:effectLst/>
                <a:latin typeface="+mn-lt"/>
                <a:ea typeface="+mn-ea"/>
                <a:cs typeface="+mn-cs"/>
              </a:rPr>
              <a:t>, this would be</a:t>
            </a:r>
            <a:r>
              <a:rPr lang="en-US" sz="1200" kern="1200" dirty="0" smtClean="0">
                <a:solidFill>
                  <a:schemeClr val="tx1"/>
                </a:solidFill>
                <a:effectLst/>
                <a:latin typeface="+mn-lt"/>
                <a:ea typeface="+mn-ea"/>
                <a:cs typeface="+mn-cs"/>
              </a:rPr>
              <a:t> like the customer who buys the cake.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37</a:t>
            </a:fld>
            <a:endParaRPr lang="en-US" dirty="0"/>
          </a:p>
        </p:txBody>
      </p:sp>
    </p:spTree>
    <p:extLst>
      <p:ext uri="{BB962C8B-B14F-4D97-AF65-F5344CB8AC3E}">
        <p14:creationId xmlns:p14="http://schemas.microsoft.com/office/powerpoint/2010/main" val="148437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start your Docker container you should use the Docker Run command.</a:t>
            </a:r>
          </a:p>
          <a:p>
            <a:pPr lvl="1"/>
            <a:r>
              <a:rPr lang="en-US" dirty="0" smtClean="0"/>
              <a:t>Here is the Docker Run command explanation: </a:t>
            </a:r>
          </a:p>
          <a:p>
            <a:pPr marL="1543050" lvl="3" indent="-171450">
              <a:buFont typeface="Arial" charset="0"/>
              <a:buChar char="•"/>
            </a:pPr>
            <a:r>
              <a:rPr lang="en-US" sz="1200" b="1" kern="1200" dirty="0" smtClean="0">
                <a:solidFill>
                  <a:schemeClr val="tx1"/>
                </a:solidFill>
                <a:latin typeface="+mn-lt"/>
                <a:ea typeface="+mn-ea"/>
                <a:cs typeface="+mn-cs"/>
              </a:rPr>
              <a:t>--tty (-t) </a:t>
            </a:r>
            <a:r>
              <a:rPr lang="en-US" sz="1200" kern="1200" dirty="0" smtClean="0">
                <a:solidFill>
                  <a:schemeClr val="tx1"/>
                </a:solidFill>
                <a:latin typeface="+mn-lt"/>
                <a:ea typeface="+mn-ea"/>
                <a:cs typeface="+mn-cs"/>
              </a:rPr>
              <a:t>– Tell the process that a terminal is present. This affects how the process outputs data and how it treats signals such as (Ctrl-C).</a:t>
            </a:r>
          </a:p>
          <a:p>
            <a:pPr marL="1543050" lvl="3" indent="-171450">
              <a:buFont typeface="Arial" charset="0"/>
              <a:buChar char="•"/>
            </a:pPr>
            <a:r>
              <a:rPr lang="en-US" sz="1200" b="1" kern="1200" dirty="0" smtClean="0">
                <a:solidFill>
                  <a:schemeClr val="tx1"/>
                </a:solidFill>
                <a:latin typeface="+mn-lt"/>
                <a:ea typeface="+mn-ea"/>
                <a:cs typeface="+mn-cs"/>
              </a:rPr>
              <a:t>--detached (-d) </a:t>
            </a:r>
            <a:r>
              <a:rPr lang="en-US" sz="1200" kern="1200" dirty="0" smtClean="0">
                <a:solidFill>
                  <a:schemeClr val="tx1"/>
                </a:solidFill>
                <a:latin typeface="+mn-lt"/>
                <a:ea typeface="+mn-ea"/>
                <a:cs typeface="+mn-cs"/>
              </a:rPr>
              <a:t>– Run in detached mode, you can attach again with Docker attach</a:t>
            </a:r>
          </a:p>
          <a:p>
            <a:pPr marL="1543050" lvl="3" indent="-171450">
              <a:buFont typeface="Arial" charset="0"/>
              <a:buChar char="•"/>
            </a:pPr>
            <a:r>
              <a:rPr lang="en-US" sz="1200" b="1" kern="1200" dirty="0" smtClean="0">
                <a:solidFill>
                  <a:schemeClr val="tx1"/>
                </a:solidFill>
                <a:latin typeface="+mn-lt"/>
                <a:ea typeface="+mn-ea"/>
                <a:cs typeface="+mn-cs"/>
              </a:rPr>
              <a:t>--env-file </a:t>
            </a:r>
            <a:r>
              <a:rPr lang="en-US" sz="1200" kern="1200" dirty="0" smtClean="0">
                <a:solidFill>
                  <a:schemeClr val="tx1"/>
                </a:solidFill>
                <a:latin typeface="+mn-lt"/>
                <a:ea typeface="+mn-ea"/>
                <a:cs typeface="+mn-cs"/>
              </a:rPr>
              <a:t>– Set all environment variables in env-file</a:t>
            </a:r>
          </a:p>
          <a:p>
            <a:pPr marL="1543050" lvl="3" indent="-171450">
              <a:buFont typeface="Arial" charset="0"/>
              <a:buChar char="•"/>
            </a:pPr>
            <a:r>
              <a:rPr lang="en-US" sz="1200" b="1" kern="1200" dirty="0" smtClean="0">
                <a:solidFill>
                  <a:schemeClr val="tx1"/>
                </a:solidFill>
                <a:latin typeface="+mn-lt"/>
                <a:ea typeface="+mn-ea"/>
                <a:cs typeface="+mn-cs"/>
              </a:rPr>
              <a:t>--volume (-v)</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 Mount host filesystem into the Docker filesystem.</a:t>
            </a:r>
          </a:p>
          <a:p>
            <a:pPr marL="1543050" lvl="3" indent="-171450">
              <a:buFont typeface="Arial" charset="0"/>
              <a:buChar char="•"/>
            </a:pPr>
            <a:r>
              <a:rPr lang="en-US" sz="1200" b="1" kern="1200" baseline="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publish </a:t>
            </a:r>
            <a:r>
              <a:rPr lang="en-US" sz="1200" b="1" kern="1200" baseline="0" dirty="0" smtClean="0">
                <a:solidFill>
                  <a:schemeClr val="tx1"/>
                </a:solidFill>
                <a:latin typeface="+mn-lt"/>
                <a:ea typeface="+mn-ea"/>
                <a:cs typeface="+mn-cs"/>
              </a:rPr>
              <a:t>(-p)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Publish a container's port(s) to the host </a:t>
            </a:r>
          </a:p>
          <a:p>
            <a:pPr marL="1543050" lvl="3" indent="-171450">
              <a:buFont typeface="Arial" charset="0"/>
              <a:buChar char="•"/>
            </a:pPr>
            <a:r>
              <a:rPr lang="en-US" sz="1200" b="1" kern="1200" dirty="0" smtClean="0">
                <a:solidFill>
                  <a:schemeClr val="tx1"/>
                </a:solidFill>
                <a:latin typeface="+mn-lt"/>
                <a:ea typeface="+mn-ea"/>
                <a:cs typeface="+mn-cs"/>
              </a:rPr>
              <a:t>--name </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Assign a name to the container</a:t>
            </a:r>
          </a:p>
          <a:p>
            <a:pPr marL="628650" lvl="1" indent="-171450">
              <a:buFont typeface="Arial" charset="0"/>
              <a:buChar char="•"/>
            </a:pPr>
            <a:endParaRPr lang="en-US" sz="1200" kern="1200" dirty="0" smtClean="0">
              <a:solidFill>
                <a:schemeClr val="tx1"/>
              </a:solidFill>
              <a:latin typeface="+mn-lt"/>
              <a:ea typeface="+mn-ea"/>
              <a:cs typeface="+mn-cs"/>
            </a:endParaRPr>
          </a:p>
          <a:p>
            <a:pPr marL="0" lvl="0" indent="0">
              <a:buFont typeface="Arial" charset="0"/>
              <a:buNone/>
            </a:pP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last argument should be the name of the Docker image pushed earlier to the Docker registry. </a:t>
            </a:r>
          </a:p>
          <a:p>
            <a:pPr marL="0" lvl="0" indent="0">
              <a:buFont typeface="Arial" charset="0"/>
              <a:buNone/>
            </a:pPr>
            <a:endParaRPr lang="en-US" sz="1200" kern="1200" baseline="0" dirty="0" smtClean="0">
              <a:solidFill>
                <a:schemeClr val="tx1"/>
              </a:solidFill>
              <a:latin typeface="+mn-lt"/>
              <a:ea typeface="+mn-ea"/>
              <a:cs typeface="+mn-cs"/>
            </a:endParaRPr>
          </a:p>
          <a:p>
            <a:pPr marL="0" lvl="2" indent="0">
              <a:buNone/>
            </a:pPr>
            <a:r>
              <a:rPr lang="en-US" dirty="0" smtClean="0"/>
              <a:t>In CDP,  Kubernetes is being used.  The main idea is the same, but instead of using a command line with all arguments, Kubernetes uses YAML files to describe all arguments, the CDP Jenkins will execute the following script to deploy and run the Docker container: </a:t>
            </a:r>
          </a:p>
          <a:p>
            <a:pPr marL="1085850" lvl="2" indent="-171450">
              <a:buFont typeface="Arial" panose="020B0604020202020204" pitchFamily="34" charset="0"/>
              <a:buChar char="•"/>
            </a:pPr>
            <a:r>
              <a:rPr lang="en-US" dirty="0" smtClean="0"/>
              <a:t>In the code repository under </a:t>
            </a:r>
            <a:r>
              <a:rPr lang="en-US" i="1" dirty="0" smtClean="0"/>
              <a:t>k8s directory:.</a:t>
            </a:r>
            <a:r>
              <a:rPr lang="en-US" i="1" dirty="0" smtClean="0">
                <a:solidFill>
                  <a:srgbClr val="009FDB"/>
                </a:solidFill>
              </a:rPr>
              <a:t>/deploy.sh</a:t>
            </a:r>
          </a:p>
          <a:p>
            <a:pPr marL="1085850" lvl="2" indent="-171450">
              <a:buFont typeface="Arial" panose="020B0604020202020204" pitchFamily="34" charset="0"/>
              <a:buChar char="•"/>
            </a:pPr>
            <a:r>
              <a:rPr lang="en-US" dirty="0" smtClean="0"/>
              <a:t>More information about CDP Kubernetes can be found on the following course, CDP410.</a:t>
            </a:r>
          </a:p>
          <a:p>
            <a:pPr lvl="0">
              <a:lnSpc>
                <a:spcPct val="90000"/>
              </a:lnSpc>
              <a:spcAft>
                <a:spcPts val="600"/>
              </a:spcAft>
              <a:buClr>
                <a:schemeClr val="tx1"/>
              </a:buClr>
            </a:pPr>
            <a:endParaRPr lang="en-US" dirty="0" smtClean="0"/>
          </a:p>
          <a:p>
            <a:pPr lvl="0">
              <a:lnSpc>
                <a:spcPct val="90000"/>
              </a:lnSpc>
              <a:spcAft>
                <a:spcPts val="600"/>
              </a:spcAft>
              <a:buClr>
                <a:schemeClr val="tx1"/>
              </a:buClr>
            </a:pPr>
            <a:endParaRPr lang="en-US" dirty="0" smtClean="0"/>
          </a:p>
          <a:p>
            <a:pPr marL="0" indent="0">
              <a:buFont typeface="Arial" charset="0"/>
              <a:buNone/>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FD9196-B747-C840-B910-EBFFFCF7545D}" type="slidenum">
              <a:rPr lang="en-US" smtClean="0"/>
              <a:t>38</a:t>
            </a:fld>
            <a:endParaRPr lang="en-US" dirty="0"/>
          </a:p>
        </p:txBody>
      </p:sp>
    </p:spTree>
    <p:extLst>
      <p:ext uri="{BB962C8B-B14F-4D97-AF65-F5344CB8AC3E}">
        <p14:creationId xmlns:p14="http://schemas.microsoft.com/office/powerpoint/2010/main" val="2700227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39</a:t>
            </a:fld>
            <a:endParaRPr lang="en-US" dirty="0"/>
          </a:p>
        </p:txBody>
      </p:sp>
    </p:spTree>
    <p:extLst>
      <p:ext uri="{BB962C8B-B14F-4D97-AF65-F5344CB8AC3E}">
        <p14:creationId xmlns:p14="http://schemas.microsoft.com/office/powerpoint/2010/main" val="877178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40</a:t>
            </a:fld>
            <a:endParaRPr lang="en-US" dirty="0"/>
          </a:p>
        </p:txBody>
      </p:sp>
    </p:spTree>
    <p:extLst>
      <p:ext uri="{BB962C8B-B14F-4D97-AF65-F5344CB8AC3E}">
        <p14:creationId xmlns:p14="http://schemas.microsoft.com/office/powerpoint/2010/main" val="1740285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41</a:t>
            </a:fld>
            <a:endParaRPr lang="en-US" dirty="0"/>
          </a:p>
        </p:txBody>
      </p:sp>
    </p:spTree>
    <p:extLst>
      <p:ext uri="{BB962C8B-B14F-4D97-AF65-F5344CB8AC3E}">
        <p14:creationId xmlns:p14="http://schemas.microsoft.com/office/powerpoint/2010/main" val="1586497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r>
              <a:rPr lang="en-US" sz="1200" dirty="0" smtClean="0"/>
              <a:t>Docker create</a:t>
            </a:r>
            <a:r>
              <a:rPr lang="en-US" sz="1200" baseline="0" dirty="0" smtClean="0"/>
              <a:t> - </a:t>
            </a:r>
            <a:r>
              <a:rPr lang="en-US" sz="1200" dirty="0" smtClean="0">
                <a:solidFill>
                  <a:schemeClr val="tx2"/>
                </a:solidFill>
              </a:rPr>
              <a:t>creates a container but does not start it.</a:t>
            </a:r>
          </a:p>
          <a:p>
            <a:pPr marL="914400"/>
            <a:r>
              <a:rPr lang="en-US" sz="1200" dirty="0" smtClean="0"/>
              <a:t>Docker run</a:t>
            </a:r>
            <a:r>
              <a:rPr lang="en-US" sz="1200" baseline="0" dirty="0" smtClean="0"/>
              <a:t> - </a:t>
            </a:r>
            <a:r>
              <a:rPr lang="en-US" sz="1200" dirty="0" smtClean="0">
                <a:solidFill>
                  <a:schemeClr val="tx2"/>
                </a:solidFill>
              </a:rPr>
              <a:t>creates and starts a container.</a:t>
            </a:r>
          </a:p>
          <a:p>
            <a:pPr marL="914400"/>
            <a:r>
              <a:rPr lang="en-US" sz="1200" dirty="0" smtClean="0"/>
              <a:t>Docker stop</a:t>
            </a:r>
            <a:r>
              <a:rPr lang="en-US" sz="1200" baseline="0" dirty="0" smtClean="0"/>
              <a:t> - </a:t>
            </a:r>
            <a:r>
              <a:rPr lang="en-US" sz="1200" dirty="0" smtClean="0">
                <a:solidFill>
                  <a:schemeClr val="tx2"/>
                </a:solidFill>
              </a:rPr>
              <a:t>stops it.</a:t>
            </a:r>
          </a:p>
          <a:p>
            <a:pPr marL="914400"/>
            <a:r>
              <a:rPr lang="en-US" sz="1200" dirty="0" smtClean="0"/>
              <a:t>Docker start</a:t>
            </a:r>
            <a:r>
              <a:rPr lang="en-US" sz="1200" baseline="0" dirty="0" smtClean="0"/>
              <a:t> - </a:t>
            </a:r>
            <a:r>
              <a:rPr lang="en-US" sz="1200" dirty="0" smtClean="0">
                <a:solidFill>
                  <a:schemeClr val="tx2"/>
                </a:solidFill>
              </a:rPr>
              <a:t>will start it again.</a:t>
            </a:r>
          </a:p>
          <a:p>
            <a:pPr marL="914400"/>
            <a:r>
              <a:rPr lang="en-US" sz="1200" dirty="0" smtClean="0"/>
              <a:t>Docker ps</a:t>
            </a:r>
            <a:r>
              <a:rPr lang="en-US" sz="1200" baseline="0" dirty="0" smtClean="0"/>
              <a:t> - </a:t>
            </a:r>
            <a:r>
              <a:rPr lang="en-US" sz="1200" dirty="0" smtClean="0">
                <a:solidFill>
                  <a:schemeClr val="tx2"/>
                </a:solidFill>
              </a:rPr>
              <a:t>check which containers are running </a:t>
            </a:r>
          </a:p>
          <a:p>
            <a:pPr marL="914400"/>
            <a:r>
              <a:rPr lang="en-US" sz="1200" dirty="0" smtClean="0"/>
              <a:t>Docker restart</a:t>
            </a:r>
            <a:r>
              <a:rPr lang="en-US" sz="1200" baseline="0" dirty="0" smtClean="0"/>
              <a:t> - </a:t>
            </a:r>
            <a:r>
              <a:rPr lang="en-US" sz="1200" dirty="0" smtClean="0">
                <a:solidFill>
                  <a:schemeClr val="tx2"/>
                </a:solidFill>
              </a:rPr>
              <a:t>restarts a container.</a:t>
            </a:r>
          </a:p>
          <a:p>
            <a:pPr marL="914400"/>
            <a:r>
              <a:rPr lang="en-US" sz="1200" dirty="0" smtClean="0"/>
              <a:t>Docker rm</a:t>
            </a:r>
            <a:r>
              <a:rPr lang="en-US" sz="1200" baseline="0" dirty="0" smtClean="0"/>
              <a:t> - </a:t>
            </a:r>
            <a:r>
              <a:rPr lang="en-US" sz="1200" dirty="0" smtClean="0">
                <a:solidFill>
                  <a:schemeClr val="tx2"/>
                </a:solidFill>
              </a:rPr>
              <a:t>deletes a container.</a:t>
            </a:r>
          </a:p>
          <a:p>
            <a:pPr marL="914400"/>
            <a:r>
              <a:rPr lang="en-US" sz="1200" dirty="0" smtClean="0"/>
              <a:t>Docker kill</a:t>
            </a:r>
            <a:r>
              <a:rPr lang="en-US" sz="1200" baseline="0" dirty="0" smtClean="0"/>
              <a:t> - </a:t>
            </a:r>
            <a:r>
              <a:rPr lang="en-US" sz="1200" dirty="0" smtClean="0">
                <a:solidFill>
                  <a:schemeClr val="tx2"/>
                </a:solidFill>
              </a:rPr>
              <a:t>sends a SIGKILL to a container.</a:t>
            </a:r>
          </a:p>
          <a:p>
            <a:pPr marL="914400"/>
            <a:r>
              <a:rPr lang="en-US" sz="1200" dirty="0" smtClean="0"/>
              <a:t>Docker attach</a:t>
            </a:r>
            <a:r>
              <a:rPr lang="en-US" sz="1200" baseline="0" dirty="0" smtClean="0"/>
              <a:t> - </a:t>
            </a:r>
            <a:r>
              <a:rPr lang="en-US" sz="1200" dirty="0" smtClean="0">
                <a:solidFill>
                  <a:schemeClr val="tx2"/>
                </a:solidFill>
              </a:rPr>
              <a:t>will connect to a running container.</a:t>
            </a:r>
          </a:p>
          <a:p>
            <a:pPr marL="914400"/>
            <a:r>
              <a:rPr lang="en-US" sz="1200" dirty="0" smtClean="0"/>
              <a:t>Docker wait</a:t>
            </a:r>
            <a:r>
              <a:rPr lang="en-US" sz="1200" baseline="0" dirty="0" smtClean="0"/>
              <a:t> - </a:t>
            </a:r>
            <a:r>
              <a:rPr lang="en-US" sz="1200" dirty="0" smtClean="0">
                <a:solidFill>
                  <a:schemeClr val="tx2"/>
                </a:solidFill>
              </a:rPr>
              <a:t>blocks until container stops.</a:t>
            </a:r>
          </a:p>
          <a:p>
            <a:pPr marL="914400"/>
            <a:r>
              <a:rPr lang="en-US" sz="1200" dirty="0" smtClean="0"/>
              <a:t>Docker exec </a:t>
            </a:r>
            <a:r>
              <a:rPr lang="en-US" sz="1200" dirty="0" smtClean="0">
                <a:solidFill>
                  <a:schemeClr val="tx2"/>
                </a:solidFill>
              </a:rPr>
              <a:t>- executes a command in a running container.</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42</a:t>
            </a:fld>
            <a:endParaRPr lang="en-US" dirty="0"/>
          </a:p>
        </p:txBody>
      </p:sp>
    </p:spTree>
    <p:extLst>
      <p:ext uri="{BB962C8B-B14F-4D97-AF65-F5344CB8AC3E}">
        <p14:creationId xmlns:p14="http://schemas.microsoft.com/office/powerpoint/2010/main" val="378166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5</a:t>
            </a:fld>
            <a:endParaRPr lang="en-US" dirty="0"/>
          </a:p>
        </p:txBody>
      </p:sp>
    </p:spTree>
    <p:extLst>
      <p:ext uri="{BB962C8B-B14F-4D97-AF65-F5344CB8AC3E}">
        <p14:creationId xmlns:p14="http://schemas.microsoft.com/office/powerpoint/2010/main" val="2146297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dirty="0" smtClean="0"/>
              <a:t>Docker Containers: Overview</a:t>
            </a:r>
          </a:p>
          <a:p>
            <a:r>
              <a:rPr lang="en-US" dirty="0" smtClean="0">
                <a:solidFill>
                  <a:srgbClr val="959595"/>
                </a:solidFill>
              </a:rPr>
              <a:t>Dockerfile</a:t>
            </a:r>
          </a:p>
          <a:p>
            <a:r>
              <a:rPr lang="en-US" dirty="0" smtClean="0">
                <a:solidFill>
                  <a:srgbClr val="959595"/>
                </a:solidFill>
              </a:rPr>
              <a:t>Docker Container Commands</a:t>
            </a:r>
          </a:p>
          <a:p>
            <a:pPr marL="457200" indent="-457200"/>
            <a:r>
              <a:rPr lang="en-US" dirty="0" smtClean="0">
                <a:solidFill>
                  <a:srgbClr val="959595"/>
                </a:solidFill>
              </a:rPr>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44</a:t>
            </a:fld>
            <a:endParaRPr lang="en-US" dirty="0"/>
          </a:p>
        </p:txBody>
      </p:sp>
    </p:spTree>
    <p:extLst>
      <p:ext uri="{BB962C8B-B14F-4D97-AF65-F5344CB8AC3E}">
        <p14:creationId xmlns:p14="http://schemas.microsoft.com/office/powerpoint/2010/main" val="3610893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959595"/>
                </a:solidFill>
              </a:rPr>
              <a:t>Docker Containers: Overview</a:t>
            </a:r>
          </a:p>
          <a:p>
            <a:r>
              <a:rPr lang="en-US" dirty="0" smtClean="0">
                <a:solidFill>
                  <a:srgbClr val="959595"/>
                </a:solidFill>
              </a:rPr>
              <a:t>AJSC6 Dockerfile</a:t>
            </a:r>
          </a:p>
          <a:p>
            <a:r>
              <a:rPr lang="en-US" dirty="0" smtClean="0">
                <a:solidFill>
                  <a:srgbClr val="959595"/>
                </a:solidFill>
              </a:rPr>
              <a:t>Docker Container Commands</a:t>
            </a:r>
          </a:p>
          <a:p>
            <a:pPr marL="457200" indent="-457200"/>
            <a:r>
              <a:rPr lang="en-US" sz="1400" b="0" i="0" u="none" dirty="0" smtClean="0"/>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45</a:t>
            </a:fld>
            <a:endParaRPr lang="en-US" dirty="0"/>
          </a:p>
        </p:txBody>
      </p:sp>
    </p:spTree>
    <p:extLst>
      <p:ext uri="{BB962C8B-B14F-4D97-AF65-F5344CB8AC3E}">
        <p14:creationId xmlns:p14="http://schemas.microsoft.com/office/powerpoint/2010/main" val="828565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Steps</a:t>
            </a:r>
            <a:r>
              <a:rPr lang="en-US" baseline="0" dirty="0" smtClean="0"/>
              <a:t> we saw in the previous chapters are important to understand the steps of building and running a Docker containers.</a:t>
            </a:r>
          </a:p>
          <a:p>
            <a:pPr marL="628650" lvl="1" indent="-171450">
              <a:buFont typeface="Arial" panose="020B0604020202020204" pitchFamily="34" charset="0"/>
              <a:buChar char="•"/>
            </a:pPr>
            <a:r>
              <a:rPr lang="en-US" baseline="0" dirty="0" smtClean="0"/>
              <a:t>In CDP AT&amp;T Eco, use Jenkins to automate the build and deploy phase by using Maven plugins, which encapsulates the Docker BUILD and Docker PUSH commands.</a:t>
            </a:r>
          </a:p>
          <a:p>
            <a:pPr marL="628650" lvl="1" indent="-171450">
              <a:buFont typeface="Arial" panose="020B0604020202020204" pitchFamily="34" charset="0"/>
              <a:buChar char="•"/>
            </a:pPr>
            <a:r>
              <a:rPr lang="en-US" baseline="0" dirty="0" smtClean="0"/>
              <a:t>In Jenkins pipeline, the part of the build responsible for this part is “Publish Artifact.”  </a:t>
            </a:r>
          </a:p>
          <a:p>
            <a:pPr marL="1085850" lvl="2" indent="-171450">
              <a:buFont typeface="Wingdings" panose="05000000000000000000" pitchFamily="2" charset="2"/>
              <a:buChar char="Ø"/>
            </a:pPr>
            <a:r>
              <a:rPr lang="en-US" baseline="0" dirty="0" smtClean="0"/>
              <a:t>It will build your Docker image out of your Dockerfile, </a:t>
            </a:r>
          </a:p>
          <a:p>
            <a:pPr marL="1371600" lvl="3" indent="0">
              <a:buFontTx/>
              <a:buNone/>
            </a:pPr>
            <a:r>
              <a:rPr lang="en-US" baseline="0" dirty="0" smtClean="0"/>
              <a:t>…then uploaded it to AT&amp;T Docker registry so</a:t>
            </a:r>
          </a:p>
          <a:p>
            <a:pPr marL="1371600" lvl="3" indent="0">
              <a:buFontTx/>
              <a:buNone/>
            </a:pPr>
            <a:r>
              <a:rPr lang="en-US" baseline="0" dirty="0" smtClean="0"/>
              <a:t>…it can be later pulled part of “Deploy to Staging” part.</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46</a:t>
            </a:fld>
            <a:endParaRPr lang="en-US" dirty="0"/>
          </a:p>
        </p:txBody>
      </p:sp>
    </p:spTree>
    <p:extLst>
      <p:ext uri="{BB962C8B-B14F-4D97-AF65-F5344CB8AC3E}">
        <p14:creationId xmlns:p14="http://schemas.microsoft.com/office/powerpoint/2010/main" val="247677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triggering</a:t>
            </a:r>
            <a:r>
              <a:rPr lang="en-US" baseline="0" dirty="0" smtClean="0"/>
              <a:t> new pipeline using BUILD_DEPLOY option it will trigger 8 steps : Checkout , Compile , Unit Test , Package , Verify , Quality Scan , Publish Artifact and Deploy to Staging.</a:t>
            </a:r>
          </a:p>
          <a:p>
            <a:r>
              <a:rPr lang="en-US" baseline="0" dirty="0" smtClean="0"/>
              <a:t>The steps which are related to Docker build and push commands is Publish Artifact” step , during this step the Docker images is being created and pushed to AT&amp;T Docker registry.</a:t>
            </a:r>
          </a:p>
          <a:p>
            <a:r>
              <a:rPr lang="en-US" baseline="0" dirty="0" smtClean="0"/>
              <a:t>The last step on the pipeline is “Deploy to Staging” in this step Jenkins will trigger a script that we’ll deploy our Docker image in a </a:t>
            </a:r>
            <a:r>
              <a:rPr lang="en-US" baseline="0" dirty="0" err="1" smtClean="0"/>
              <a:t>Kubernetes</a:t>
            </a:r>
            <a:r>
              <a:rPr lang="en-US" baseline="0" dirty="0" smtClean="0"/>
              <a:t> environment . </a:t>
            </a:r>
          </a:p>
        </p:txBody>
      </p:sp>
      <p:sp>
        <p:nvSpPr>
          <p:cNvPr id="4" name="Slide Number Placeholder 3"/>
          <p:cNvSpPr>
            <a:spLocks noGrp="1"/>
          </p:cNvSpPr>
          <p:nvPr>
            <p:ph type="sldNum" sz="quarter" idx="10"/>
          </p:nvPr>
        </p:nvSpPr>
        <p:spPr/>
        <p:txBody>
          <a:bodyPr/>
          <a:lstStyle/>
          <a:p>
            <a:fld id="{BCFD9196-B747-C840-B910-EBFFFCF7545D}" type="slidenum">
              <a:rPr lang="en-US" smtClean="0"/>
              <a:t>47</a:t>
            </a:fld>
            <a:endParaRPr lang="en-US" dirty="0"/>
          </a:p>
        </p:txBody>
      </p:sp>
    </p:spTree>
    <p:extLst>
      <p:ext uri="{BB962C8B-B14F-4D97-AF65-F5344CB8AC3E}">
        <p14:creationId xmlns:p14="http://schemas.microsoft.com/office/powerpoint/2010/main" val="1443799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throughout the course, Docker containers are easy to use for your application and especially for AJSC6 deployment.</a:t>
            </a:r>
          </a:p>
          <a:p>
            <a:pPr marL="628650" lvl="1" indent="-171450">
              <a:buFont typeface="Arial" panose="020B0604020202020204" pitchFamily="34" charset="0"/>
              <a:buChar char="•"/>
            </a:pPr>
            <a:r>
              <a:rPr lang="en-US" baseline="0" dirty="0" smtClean="0"/>
              <a:t>There is almost no post configuration you should perform when using AT&amp;T Eco for AJSC6 Docker deployment.</a:t>
            </a:r>
          </a:p>
          <a:p>
            <a:endParaRPr lang="en-US" baseline="0" dirty="0" smtClean="0"/>
          </a:p>
          <a:p>
            <a:r>
              <a:rPr lang="en-US" baseline="0" dirty="0" smtClean="0"/>
              <a:t>In the next course CDP410 – Using Kubernetes, you’ll become familiar with the last phase of the Jenkins pipeline ”Deploy to Staging” and also how to manage your Docker deployment on CDP Kubernetes cluster.</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48</a:t>
            </a:fld>
            <a:endParaRPr lang="en-US" dirty="0"/>
          </a:p>
        </p:txBody>
      </p:sp>
    </p:spTree>
    <p:extLst>
      <p:ext uri="{BB962C8B-B14F-4D97-AF65-F5344CB8AC3E}">
        <p14:creationId xmlns:p14="http://schemas.microsoft.com/office/powerpoint/2010/main" val="1165523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dirty="0" smtClean="0"/>
              <a:t>Docker Containers: Overview</a:t>
            </a:r>
          </a:p>
          <a:p>
            <a:r>
              <a:rPr lang="en-US" dirty="0" smtClean="0">
                <a:solidFill>
                  <a:srgbClr val="959595"/>
                </a:solidFill>
              </a:rPr>
              <a:t>Dockerfile</a:t>
            </a:r>
          </a:p>
          <a:p>
            <a:r>
              <a:rPr lang="en-US" dirty="0" smtClean="0">
                <a:solidFill>
                  <a:srgbClr val="959595"/>
                </a:solidFill>
              </a:rPr>
              <a:t>Docker Container Commands</a:t>
            </a:r>
          </a:p>
          <a:p>
            <a:pPr marL="457200" indent="-457200"/>
            <a:r>
              <a:rPr lang="en-US" dirty="0" smtClean="0">
                <a:solidFill>
                  <a:srgbClr val="959595"/>
                </a:solidFill>
              </a:rPr>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50</a:t>
            </a:fld>
            <a:endParaRPr lang="en-US" dirty="0"/>
          </a:p>
        </p:txBody>
      </p:sp>
    </p:spTree>
    <p:extLst>
      <p:ext uri="{BB962C8B-B14F-4D97-AF65-F5344CB8AC3E}">
        <p14:creationId xmlns:p14="http://schemas.microsoft.com/office/powerpoint/2010/main" val="2397954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dirty="0" smtClean="0"/>
              <a:t>Docker Containers: Overview</a:t>
            </a:r>
          </a:p>
          <a:p>
            <a:r>
              <a:rPr lang="en-US" dirty="0" smtClean="0">
                <a:solidFill>
                  <a:srgbClr val="959595"/>
                </a:solidFill>
              </a:rPr>
              <a:t>Dockerfile</a:t>
            </a:r>
          </a:p>
          <a:p>
            <a:r>
              <a:rPr lang="en-US" dirty="0" smtClean="0">
                <a:solidFill>
                  <a:srgbClr val="959595"/>
                </a:solidFill>
              </a:rPr>
              <a:t>Docker Container Commands</a:t>
            </a:r>
          </a:p>
          <a:p>
            <a:pPr marL="457200" indent="-457200"/>
            <a:r>
              <a:rPr lang="en-US" dirty="0" smtClean="0">
                <a:solidFill>
                  <a:srgbClr val="959595"/>
                </a:solidFill>
              </a:rPr>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52</a:t>
            </a:fld>
            <a:endParaRPr lang="en-US" dirty="0"/>
          </a:p>
        </p:txBody>
      </p:sp>
    </p:spTree>
    <p:extLst>
      <p:ext uri="{BB962C8B-B14F-4D97-AF65-F5344CB8AC3E}">
        <p14:creationId xmlns:p14="http://schemas.microsoft.com/office/powerpoint/2010/main" val="1592321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dirty="0" smtClean="0"/>
              <a:t>Docker Containers: Overview</a:t>
            </a:r>
          </a:p>
          <a:p>
            <a:r>
              <a:rPr lang="en-US" dirty="0" smtClean="0">
                <a:solidFill>
                  <a:srgbClr val="959595"/>
                </a:solidFill>
              </a:rPr>
              <a:t>Dockerfile</a:t>
            </a:r>
          </a:p>
          <a:p>
            <a:r>
              <a:rPr lang="en-US" dirty="0" smtClean="0">
                <a:solidFill>
                  <a:srgbClr val="959595"/>
                </a:solidFill>
              </a:rPr>
              <a:t>Docker Container Commands</a:t>
            </a:r>
          </a:p>
          <a:p>
            <a:pPr marL="457200" indent="-457200"/>
            <a:r>
              <a:rPr lang="en-US" dirty="0" smtClean="0">
                <a:solidFill>
                  <a:srgbClr val="959595"/>
                </a:solidFill>
              </a:rPr>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53</a:t>
            </a:fld>
            <a:endParaRPr lang="en-US" dirty="0"/>
          </a:p>
        </p:txBody>
      </p:sp>
    </p:spTree>
    <p:extLst>
      <p:ext uri="{BB962C8B-B14F-4D97-AF65-F5344CB8AC3E}">
        <p14:creationId xmlns:p14="http://schemas.microsoft.com/office/powerpoint/2010/main" val="1353325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dirty="0" smtClean="0"/>
              <a:t>Docker Containers: Overview</a:t>
            </a:r>
          </a:p>
          <a:p>
            <a:r>
              <a:rPr lang="en-US" dirty="0" smtClean="0">
                <a:solidFill>
                  <a:srgbClr val="959595"/>
                </a:solidFill>
              </a:rPr>
              <a:t>Dockerfile</a:t>
            </a:r>
          </a:p>
          <a:p>
            <a:r>
              <a:rPr lang="en-US" dirty="0" smtClean="0">
                <a:solidFill>
                  <a:srgbClr val="959595"/>
                </a:solidFill>
              </a:rPr>
              <a:t>Docker Container Commands</a:t>
            </a:r>
          </a:p>
          <a:p>
            <a:pPr marL="457200" indent="-457200"/>
            <a:r>
              <a:rPr lang="en-US" dirty="0" smtClean="0">
                <a:solidFill>
                  <a:srgbClr val="959595"/>
                </a:solidFill>
              </a:rPr>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54</a:t>
            </a:fld>
            <a:endParaRPr lang="en-US" dirty="0"/>
          </a:p>
        </p:txBody>
      </p:sp>
    </p:spTree>
    <p:extLst>
      <p:ext uri="{BB962C8B-B14F-4D97-AF65-F5344CB8AC3E}">
        <p14:creationId xmlns:p14="http://schemas.microsoft.com/office/powerpoint/2010/main" val="1859026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dirty="0" smtClean="0"/>
              <a:t>Docker Containers: Overview</a:t>
            </a:r>
          </a:p>
          <a:p>
            <a:r>
              <a:rPr lang="en-US" dirty="0" smtClean="0">
                <a:solidFill>
                  <a:srgbClr val="959595"/>
                </a:solidFill>
              </a:rPr>
              <a:t>Dockerfile</a:t>
            </a:r>
          </a:p>
          <a:p>
            <a:r>
              <a:rPr lang="en-US" dirty="0" smtClean="0">
                <a:solidFill>
                  <a:srgbClr val="959595"/>
                </a:solidFill>
              </a:rPr>
              <a:t>Docker Container Commands</a:t>
            </a:r>
          </a:p>
          <a:p>
            <a:pPr marL="457200" indent="-457200"/>
            <a:r>
              <a:rPr lang="en-US" dirty="0" smtClean="0">
                <a:solidFill>
                  <a:srgbClr val="959595"/>
                </a:solidFill>
              </a:rPr>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55</a:t>
            </a:fld>
            <a:endParaRPr lang="en-US" dirty="0"/>
          </a:p>
        </p:txBody>
      </p:sp>
    </p:spTree>
    <p:extLst>
      <p:ext uri="{BB962C8B-B14F-4D97-AF65-F5344CB8AC3E}">
        <p14:creationId xmlns:p14="http://schemas.microsoft.com/office/powerpoint/2010/main" val="1743732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course is going to introduce you to Docker containers technology which is part of the Runtime environment used by CDP to perform the CI/CD processes</a:t>
            </a:r>
            <a:r>
              <a:rPr lang="en-US" baseline="0" dirty="0" smtClean="0"/>
              <a:t> for microServices.  </a:t>
            </a:r>
          </a:p>
          <a:p>
            <a:endParaRPr lang="en-US" baseline="0" dirty="0" smtClean="0"/>
          </a:p>
          <a:p>
            <a:r>
              <a:rPr lang="en-US" baseline="0" dirty="0" smtClean="0"/>
              <a:t>This course focuses on deep understanding of what is Docker containers and how it is being used in CDP.  This course also contains examples taking from AJSC6 Docker deployment using AT&amp;T ECO.</a:t>
            </a:r>
          </a:p>
        </p:txBody>
      </p:sp>
      <p:sp>
        <p:nvSpPr>
          <p:cNvPr id="4" name="Slide Number Placeholder 3"/>
          <p:cNvSpPr>
            <a:spLocks noGrp="1"/>
          </p:cNvSpPr>
          <p:nvPr>
            <p:ph type="sldNum" sz="quarter" idx="10"/>
          </p:nvPr>
        </p:nvSpPr>
        <p:spPr/>
        <p:txBody>
          <a:bodyPr/>
          <a:lstStyle/>
          <a:p>
            <a:fld id="{BCFD9196-B747-C840-B910-EBFFFCF7545D}" type="slidenum">
              <a:rPr lang="en-US" smtClean="0"/>
              <a:t>6</a:t>
            </a:fld>
            <a:endParaRPr lang="en-US" dirty="0"/>
          </a:p>
        </p:txBody>
      </p:sp>
    </p:spTree>
    <p:extLst>
      <p:ext uri="{BB962C8B-B14F-4D97-AF65-F5344CB8AC3E}">
        <p14:creationId xmlns:p14="http://schemas.microsoft.com/office/powerpoint/2010/main" val="3750576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dirty="0" smtClean="0"/>
              <a:t>Docker Containers: Overview</a:t>
            </a:r>
          </a:p>
          <a:p>
            <a:r>
              <a:rPr lang="en-US" dirty="0" smtClean="0">
                <a:solidFill>
                  <a:srgbClr val="959595"/>
                </a:solidFill>
              </a:rPr>
              <a:t>Dockerfile</a:t>
            </a:r>
          </a:p>
          <a:p>
            <a:r>
              <a:rPr lang="en-US" dirty="0" smtClean="0">
                <a:solidFill>
                  <a:srgbClr val="959595"/>
                </a:solidFill>
              </a:rPr>
              <a:t>Docker Container Commands</a:t>
            </a:r>
          </a:p>
          <a:p>
            <a:pPr marL="457200" indent="-457200"/>
            <a:r>
              <a:rPr lang="en-US" dirty="0" smtClean="0">
                <a:solidFill>
                  <a:srgbClr val="959595"/>
                </a:solidFill>
              </a:rPr>
              <a:t>AT&amp;T Eco – AJSC6 Pipeline </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56</a:t>
            </a:fld>
            <a:endParaRPr lang="en-US" dirty="0"/>
          </a:p>
        </p:txBody>
      </p:sp>
    </p:spTree>
    <p:extLst>
      <p:ext uri="{BB962C8B-B14F-4D97-AF65-F5344CB8AC3E}">
        <p14:creationId xmlns:p14="http://schemas.microsoft.com/office/powerpoint/2010/main" val="411916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B9633B-15E8-8646-A6B7-A3D72C80C99D}" type="slidenum">
              <a:rPr lang="en-US" smtClean="0"/>
              <a:pPr>
                <a:defRPr/>
              </a:pPr>
              <a:t>57</a:t>
            </a:fld>
            <a:endParaRPr lang="en-US" dirty="0"/>
          </a:p>
        </p:txBody>
      </p:sp>
    </p:spTree>
    <p:extLst>
      <p:ext uri="{BB962C8B-B14F-4D97-AF65-F5344CB8AC3E}">
        <p14:creationId xmlns:p14="http://schemas.microsoft.com/office/powerpoint/2010/main" val="357531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sz="1200" kern="1200" dirty="0" smtClean="0">
                <a:solidFill>
                  <a:schemeClr val="tx1"/>
                </a:solidFill>
                <a:effectLst/>
                <a:latin typeface="+mn-lt"/>
                <a:ea typeface="+mn-ea"/>
                <a:cs typeface="+mn-cs"/>
              </a:rPr>
              <a:t>Before</a:t>
            </a:r>
            <a:r>
              <a:rPr lang="en-US" sz="1200" kern="1200" baseline="0" dirty="0" smtClean="0">
                <a:solidFill>
                  <a:schemeClr val="tx1"/>
                </a:solidFill>
                <a:effectLst/>
                <a:latin typeface="+mn-lt"/>
                <a:ea typeface="+mn-ea"/>
                <a:cs typeface="+mn-cs"/>
              </a:rPr>
              <a:t> we start going into a deeper understanding about how Docker containers are being built and used in CDP….</a:t>
            </a:r>
          </a:p>
          <a:p>
            <a:pPr marL="457200" lvl="1" indent="0">
              <a:buFont typeface="Arial" charset="0"/>
              <a:buNone/>
            </a:pPr>
            <a:r>
              <a:rPr lang="en-US" sz="1200" kern="1200" baseline="0" dirty="0" smtClean="0">
                <a:solidFill>
                  <a:schemeClr val="tx1"/>
                </a:solidFill>
                <a:effectLst/>
                <a:latin typeface="+mn-lt"/>
                <a:ea typeface="+mn-ea"/>
                <a:cs typeface="+mn-cs"/>
              </a:rPr>
              <a:t>…here’s a </a:t>
            </a:r>
            <a:r>
              <a:rPr lang="en-US" sz="1200" kern="1200" dirty="0" smtClean="0">
                <a:solidFill>
                  <a:schemeClr val="tx1"/>
                </a:solidFill>
                <a:effectLst/>
                <a:latin typeface="+mn-lt"/>
                <a:ea typeface="+mn-ea"/>
                <a:cs typeface="+mn-cs"/>
              </a:rPr>
              <a:t>quick recap of the main advantages of using Docker containers:</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First, there isn’t any impact on the performance of our application when running as a Docker container</a:t>
            </a:r>
            <a:r>
              <a:rPr lang="en-US" sz="1200" kern="1200" baseline="0" dirty="0" smtClean="0">
                <a:solidFill>
                  <a:schemeClr val="tx1"/>
                </a:solidFill>
                <a:effectLst/>
                <a:latin typeface="+mn-lt"/>
                <a:ea typeface="+mn-ea"/>
                <a:cs typeface="+mn-cs"/>
              </a:rPr>
              <a:t>…meaning, </a:t>
            </a:r>
            <a:r>
              <a:rPr lang="en-US" sz="1200" i="1" kern="1200" baseline="0" dirty="0" smtClean="0">
                <a:solidFill>
                  <a:schemeClr val="tx1"/>
                </a:solidFill>
                <a:effectLst/>
                <a:latin typeface="+mn-lt"/>
                <a:ea typeface="+mn-ea"/>
                <a:cs typeface="+mn-cs"/>
              </a:rPr>
              <a:t>it won’t effect your application’s performance. </a:t>
            </a:r>
            <a:endParaRPr lang="en-US" sz="1200" i="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7</a:t>
            </a:fld>
            <a:endParaRPr lang="en-US" dirty="0"/>
          </a:p>
        </p:txBody>
      </p:sp>
    </p:spTree>
    <p:extLst>
      <p:ext uri="{BB962C8B-B14F-4D97-AF65-F5344CB8AC3E}">
        <p14:creationId xmlns:p14="http://schemas.microsoft.com/office/powerpoint/2010/main" val="926943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sz="1200" kern="1200" dirty="0" smtClean="0">
                <a:solidFill>
                  <a:schemeClr val="tx1"/>
                </a:solidFill>
                <a:effectLst/>
                <a:latin typeface="+mn-lt"/>
                <a:ea typeface="+mn-ea"/>
                <a:cs typeface="+mn-cs"/>
              </a:rPr>
              <a:t>Second, Docker</a:t>
            </a:r>
            <a:r>
              <a:rPr lang="en-US" sz="1200" kern="1200" baseline="0" dirty="0" smtClean="0">
                <a:solidFill>
                  <a:schemeClr val="tx1"/>
                </a:solidFill>
                <a:effectLst/>
                <a:latin typeface="+mn-lt"/>
                <a:ea typeface="+mn-ea"/>
                <a:cs typeface="+mn-cs"/>
              </a:rPr>
              <a:t> containers technology allow you to </a:t>
            </a:r>
            <a:r>
              <a:rPr lang="en-US" sz="1200" kern="1200" dirty="0" smtClean="0">
                <a:solidFill>
                  <a:schemeClr val="tx1"/>
                </a:solidFill>
                <a:effectLst/>
                <a:latin typeface="+mn-lt"/>
                <a:ea typeface="+mn-ea"/>
                <a:cs typeface="+mn-cs"/>
              </a:rPr>
              <a:t>easily pack all relevant 3rd parties, your code, and other application-specific files in one image</a:t>
            </a:r>
            <a:r>
              <a:rPr lang="en-US" sz="1200" kern="1200" baseline="0" dirty="0" smtClean="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simplifies the deployment into one artifact. </a:t>
            </a:r>
          </a:p>
          <a:p>
            <a:pPr marL="0" lvl="0" indent="0">
              <a:buFont typeface="Arial" charset="0"/>
              <a:buNone/>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8</a:t>
            </a:fld>
            <a:endParaRPr lang="en-US" dirty="0"/>
          </a:p>
        </p:txBody>
      </p:sp>
    </p:spTree>
    <p:extLst>
      <p:ext uri="{BB962C8B-B14F-4D97-AF65-F5344CB8AC3E}">
        <p14:creationId xmlns:p14="http://schemas.microsoft.com/office/powerpoint/2010/main" val="21836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sz="1200" kern="1200" dirty="0" smtClean="0">
                <a:solidFill>
                  <a:schemeClr val="tx1"/>
                </a:solidFill>
                <a:effectLst/>
                <a:latin typeface="+mn-lt"/>
                <a:ea typeface="+mn-ea"/>
                <a:cs typeface="+mn-cs"/>
              </a:rPr>
              <a:t>Third</a:t>
            </a:r>
            <a:r>
              <a:rPr lang="en-US" sz="1200" kern="1200" baseline="0" dirty="0" smtClean="0">
                <a:solidFill>
                  <a:schemeClr val="tx1"/>
                </a:solidFill>
                <a:effectLst/>
                <a:latin typeface="+mn-lt"/>
                <a:ea typeface="+mn-ea"/>
                <a:cs typeface="+mn-cs"/>
              </a:rPr>
              <a:t>, the s</a:t>
            </a:r>
            <a:r>
              <a:rPr lang="en-US" sz="1200" kern="1200" dirty="0" smtClean="0">
                <a:solidFill>
                  <a:schemeClr val="tx1"/>
                </a:solidFill>
                <a:effectLst/>
                <a:latin typeface="+mn-lt"/>
                <a:ea typeface="+mn-ea"/>
                <a:cs typeface="+mn-cs"/>
              </a:rPr>
              <a:t>ame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host can host different</a:t>
            </a:r>
            <a:r>
              <a:rPr lang="en-US" sz="1200" kern="1200" baseline="0" dirty="0" smtClean="0">
                <a:solidFill>
                  <a:schemeClr val="tx1"/>
                </a:solidFill>
                <a:effectLst/>
                <a:latin typeface="+mn-lt"/>
                <a:ea typeface="+mn-ea"/>
                <a:cs typeface="+mn-cs"/>
              </a:rPr>
              <a:t> types of Docker containers that are running </a:t>
            </a:r>
            <a:r>
              <a:rPr lang="en-US" sz="1200" kern="1200" dirty="0" smtClean="0">
                <a:solidFill>
                  <a:schemeClr val="tx1"/>
                </a:solidFill>
                <a:effectLst/>
                <a:latin typeface="+mn-lt"/>
                <a:ea typeface="+mn-ea"/>
                <a:cs typeface="+mn-cs"/>
              </a:rPr>
              <a:t>different Linux versions.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For example, if you have a Legacy product that has to run on Red Hat 5.X and, in parallel, you’re developing new microService that is runs on Red Hat 7.X, both can run on the same host</a:t>
            </a:r>
            <a:r>
              <a:rPr lang="en-US" sz="1200" kern="1200" baseline="0" dirty="0" smtClean="0">
                <a:solidFill>
                  <a:schemeClr val="tx1"/>
                </a:solidFill>
                <a:effectLst/>
                <a:latin typeface="+mn-lt"/>
                <a:ea typeface="+mn-ea"/>
                <a:cs typeface="+mn-cs"/>
              </a:rPr>
              <a:t> each on different Docker container.</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9</a:t>
            </a:fld>
            <a:endParaRPr lang="en-US" dirty="0"/>
          </a:p>
        </p:txBody>
      </p:sp>
    </p:spTree>
    <p:extLst>
      <p:ext uri="{BB962C8B-B14F-4D97-AF65-F5344CB8AC3E}">
        <p14:creationId xmlns:p14="http://schemas.microsoft.com/office/powerpoint/2010/main" val="549662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sz="1200" kern="1200" dirty="0" smtClean="0">
                <a:solidFill>
                  <a:schemeClr val="tx1"/>
                </a:solidFill>
                <a:effectLst/>
                <a:latin typeface="+mn-lt"/>
                <a:ea typeface="+mn-ea"/>
                <a:cs typeface="+mn-cs"/>
              </a:rPr>
              <a:t>Fourth, the Docker deployment is fast and only takes a few commands to execute</a:t>
            </a:r>
            <a:r>
              <a:rPr lang="en-US" sz="1200" kern="1200" baseline="0" dirty="0" smtClean="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Once Docker image has being created it can easily deployed on your Development, Testing and Production in single command.</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Rollback is also easy just loading the previous Docker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10</a:t>
            </a:fld>
            <a:endParaRPr lang="en-US" dirty="0"/>
          </a:p>
        </p:txBody>
      </p:sp>
    </p:spTree>
    <p:extLst>
      <p:ext uri="{BB962C8B-B14F-4D97-AF65-F5344CB8AC3E}">
        <p14:creationId xmlns:p14="http://schemas.microsoft.com/office/powerpoint/2010/main" val="260105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Option 1">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11275589" y="6061077"/>
            <a:ext cx="511174" cy="511174"/>
          </a:xfrm>
          <a:prstGeom prst="rect">
            <a:avLst/>
          </a:prstGeom>
        </p:spPr>
      </p:pic>
      <p:sp>
        <p:nvSpPr>
          <p:cNvPr id="6" name="TextBox 5"/>
          <p:cNvSpPr txBox="1"/>
          <p:nvPr userDrawn="1"/>
        </p:nvSpPr>
        <p:spPr>
          <a:xfrm>
            <a:off x="499065" y="6329844"/>
            <a:ext cx="6628674"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smtClean="0">
                <a:solidFill>
                  <a:schemeClr val="tx1"/>
                </a:solidFill>
              </a:rPr>
              <a:t>© 2017 AT&amp;T Intellectual</a:t>
            </a:r>
            <a:r>
              <a:rPr lang="en-US" sz="600" baseline="0" dirty="0" smtClean="0">
                <a:solidFill>
                  <a:schemeClr val="tx1"/>
                </a:solidFill>
              </a:rPr>
              <a:t> Property. All rights reserved.</a:t>
            </a:r>
            <a:r>
              <a:rPr lang="en-US" sz="600" dirty="0" smtClean="0">
                <a:solidFill>
                  <a:schemeClr val="tx1"/>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4" name="Text Placeholder 13"/>
          <p:cNvSpPr>
            <a:spLocks noGrp="1"/>
          </p:cNvSpPr>
          <p:nvPr>
            <p:ph type="body" sz="quarter" idx="14"/>
          </p:nvPr>
        </p:nvSpPr>
        <p:spPr>
          <a:xfrm>
            <a:off x="498799" y="594859"/>
            <a:ext cx="5609823" cy="244486"/>
          </a:xfrm>
        </p:spPr>
        <p:txBody>
          <a:bodyPr/>
          <a:lstStyle>
            <a:lvl1pPr marL="0" indent="0">
              <a:spcAft>
                <a:spcPts val="400"/>
              </a:spcAft>
              <a:buFontTx/>
              <a:buNone/>
              <a:defRPr sz="1400" b="0" i="0">
                <a:solidFill>
                  <a:schemeClr val="bg2"/>
                </a:solidFill>
              </a:defRPr>
            </a:lvl1pPr>
            <a:lvl2pPr marL="0" indent="0">
              <a:spcAft>
                <a:spcPts val="400"/>
              </a:spcAft>
              <a:buFontTx/>
              <a:buNone/>
              <a:defRPr sz="1400">
                <a:solidFill>
                  <a:schemeClr val="bg2"/>
                </a:solidFill>
              </a:defRPr>
            </a:lvl2pPr>
            <a:lvl3pPr marL="0" indent="0">
              <a:spcAft>
                <a:spcPts val="400"/>
              </a:spcAft>
              <a:buFontTx/>
              <a:buNone/>
              <a:defRPr sz="1400">
                <a:solidFill>
                  <a:schemeClr val="bg2"/>
                </a:solidFill>
              </a:defRPr>
            </a:lvl3pPr>
            <a:lvl4pPr marL="0" indent="0">
              <a:spcAft>
                <a:spcPts val="400"/>
              </a:spcAft>
              <a:buFontTx/>
              <a:buNone/>
              <a:defRPr sz="1400">
                <a:solidFill>
                  <a:schemeClr val="bg2"/>
                </a:solidFill>
              </a:defRPr>
            </a:lvl4pPr>
            <a:lvl5pPr marL="0" indent="0">
              <a:spcAft>
                <a:spcPts val="400"/>
              </a:spcAft>
              <a:buFontTx/>
              <a:buNone/>
              <a:defRPr sz="14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98798" y="927100"/>
            <a:ext cx="11209064" cy="1523098"/>
          </a:xfrm>
          <a:effectLst/>
        </p:spPr>
        <p:txBody>
          <a:bodyPr anchor="b" anchorCtr="0"/>
          <a:lstStyle>
            <a:lvl1pPr>
              <a:lnSpc>
                <a:spcPct val="82000"/>
              </a:lnSpc>
              <a:spcAft>
                <a:spcPts val="800"/>
              </a:spcAft>
              <a:defRPr sz="3600">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8"/>
          </p:nvPr>
        </p:nvSpPr>
        <p:spPr>
          <a:xfrm>
            <a:off x="498798" y="2459736"/>
            <a:ext cx="11213719" cy="914400"/>
          </a:xfrm>
          <a:effectLst/>
        </p:spPr>
        <p:txBody>
          <a:bodyPr/>
          <a:lstStyle>
            <a:lvl1pPr>
              <a:defRPr/>
            </a:lvl1pPr>
          </a:lstStyle>
          <a:p>
            <a:pPr lvl="0"/>
            <a:r>
              <a:rPr lang="en-US" smtClean="0"/>
              <a:t>Click to edit Master text styles</a:t>
            </a:r>
          </a:p>
        </p:txBody>
      </p:sp>
      <p:sp>
        <p:nvSpPr>
          <p:cNvPr id="10" name="Text Placeholder 9"/>
          <p:cNvSpPr>
            <a:spLocks noGrp="1"/>
          </p:cNvSpPr>
          <p:nvPr>
            <p:ph type="body" sz="quarter" idx="13"/>
          </p:nvPr>
        </p:nvSpPr>
        <p:spPr>
          <a:xfrm>
            <a:off x="498799" y="3474721"/>
            <a:ext cx="5609823" cy="2335211"/>
          </a:xfrm>
        </p:spPr>
        <p:txBody>
          <a:bodyPr/>
          <a:lstStyle>
            <a:lvl1pPr marL="0" indent="0">
              <a:lnSpc>
                <a:spcPct val="100000"/>
              </a:lnSpc>
              <a:spcAft>
                <a:spcPts val="600"/>
              </a:spcAft>
              <a:buFontTx/>
              <a:buNone/>
              <a:defRPr sz="2000">
                <a:solidFill>
                  <a:schemeClr val="bg2"/>
                </a:solidFill>
              </a:defRPr>
            </a:lvl1pPr>
            <a:lvl2pPr marL="0" indent="0">
              <a:lnSpc>
                <a:spcPct val="100000"/>
              </a:lnSpc>
              <a:spcAft>
                <a:spcPts val="600"/>
              </a:spcAft>
              <a:buFontTx/>
              <a:buNone/>
              <a:defRPr sz="2000">
                <a:solidFill>
                  <a:schemeClr val="bg2"/>
                </a:solidFill>
              </a:defRPr>
            </a:lvl2pPr>
            <a:lvl3pPr marL="0" indent="0">
              <a:lnSpc>
                <a:spcPct val="100000"/>
              </a:lnSpc>
              <a:spcAft>
                <a:spcPts val="600"/>
              </a:spcAft>
              <a:buFontTx/>
              <a:buNone/>
              <a:defRPr sz="2000">
                <a:solidFill>
                  <a:schemeClr val="bg2"/>
                </a:solidFill>
              </a:defRPr>
            </a:lvl3pPr>
            <a:lvl4pPr marL="0" indent="0">
              <a:lnSpc>
                <a:spcPct val="100000"/>
              </a:lnSpc>
              <a:spcAft>
                <a:spcPts val="600"/>
              </a:spcAft>
              <a:buFontTx/>
              <a:buNone/>
              <a:defRPr sz="2000">
                <a:solidFill>
                  <a:schemeClr val="bg2"/>
                </a:solidFill>
              </a:defRPr>
            </a:lvl4pPr>
            <a:lvl5pPr marL="0" indent="0">
              <a:lnSpc>
                <a:spcPct val="100000"/>
              </a:lnSpc>
              <a:spcAft>
                <a:spcPts val="600"/>
              </a:spcAft>
              <a:buFontTx/>
              <a:buNone/>
              <a:defRPr sz="2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99143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ption 2">
    <p:spTree>
      <p:nvGrpSpPr>
        <p:cNvPr id="1" name=""/>
        <p:cNvGrpSpPr/>
        <p:nvPr/>
      </p:nvGrpSpPr>
      <p:grpSpPr>
        <a:xfrm>
          <a:off x="0" y="0"/>
          <a:ext cx="0" cy="0"/>
          <a:chOff x="0" y="0"/>
          <a:chExt cx="0" cy="0"/>
        </a:xfrm>
      </p:grpSpPr>
      <p:sp>
        <p:nvSpPr>
          <p:cNvPr id="3" name="Rectangle 2"/>
          <p:cNvSpPr/>
          <p:nvPr userDrawn="1"/>
        </p:nvSpPr>
        <p:spPr>
          <a:xfrm>
            <a:off x="0" y="774701"/>
            <a:ext cx="12188825" cy="60833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 name="Title 1"/>
          <p:cNvSpPr>
            <a:spLocks noGrp="1"/>
          </p:cNvSpPr>
          <p:nvPr>
            <p:ph type="title" hasCustomPrompt="1"/>
          </p:nvPr>
        </p:nvSpPr>
        <p:spPr bwMode="white">
          <a:xfrm>
            <a:off x="498798" y="1634067"/>
            <a:ext cx="11209064" cy="1515534"/>
          </a:xfrm>
        </p:spPr>
        <p:txBody>
          <a:bodyPr anchor="b" anchorCtr="0"/>
          <a:lstStyle>
            <a:lvl1pPr>
              <a:lnSpc>
                <a:spcPct val="82000"/>
              </a:lnSpc>
              <a:spcAft>
                <a:spcPts val="800"/>
              </a:spcAft>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11" name="Text Placeholder 9"/>
          <p:cNvSpPr>
            <a:spLocks noGrp="1"/>
          </p:cNvSpPr>
          <p:nvPr>
            <p:ph type="body" sz="quarter" idx="13"/>
          </p:nvPr>
        </p:nvSpPr>
        <p:spPr bwMode="white">
          <a:xfrm>
            <a:off x="498799" y="3608390"/>
            <a:ext cx="5609823" cy="2246311"/>
          </a:xfrm>
        </p:spPr>
        <p:txBody>
          <a:bodyPr/>
          <a:lstStyle>
            <a:lvl1pPr marL="0" indent="0">
              <a:lnSpc>
                <a:spcPct val="90000"/>
              </a:lnSpc>
              <a:spcAft>
                <a:spcPts val="600"/>
              </a:spcAft>
              <a:buFontTx/>
              <a:buNone/>
              <a:defRPr sz="2400">
                <a:solidFill>
                  <a:schemeClr val="tx1"/>
                </a:solidFill>
              </a:defRPr>
            </a:lvl1pPr>
            <a:lvl2pPr marL="0" indent="0">
              <a:lnSpc>
                <a:spcPct val="90000"/>
              </a:lnSpc>
              <a:spcAft>
                <a:spcPts val="600"/>
              </a:spcAft>
              <a:buFontTx/>
              <a:buNone/>
              <a:defRPr sz="2400">
                <a:solidFill>
                  <a:schemeClr val="tx1"/>
                </a:solidFill>
              </a:defRPr>
            </a:lvl2pPr>
            <a:lvl3pPr marL="0" indent="0">
              <a:lnSpc>
                <a:spcPct val="90000"/>
              </a:lnSpc>
              <a:spcAft>
                <a:spcPts val="600"/>
              </a:spcAft>
              <a:buFontTx/>
              <a:buNone/>
              <a:defRPr sz="2400">
                <a:solidFill>
                  <a:schemeClr val="tx1"/>
                </a:solidFill>
              </a:defRPr>
            </a:lvl3pPr>
            <a:lvl4pPr marL="0" indent="0">
              <a:lnSpc>
                <a:spcPct val="90000"/>
              </a:lnSpc>
              <a:spcAft>
                <a:spcPts val="600"/>
              </a:spcAft>
              <a:buFontTx/>
              <a:buNone/>
              <a:defRPr sz="2400">
                <a:solidFill>
                  <a:schemeClr val="tx1"/>
                </a:solidFill>
              </a:defRPr>
            </a:lvl4pPr>
            <a:lvl5pPr marL="0" indent="0">
              <a:lnSpc>
                <a:spcPct val="90000"/>
              </a:lnSpc>
              <a:spcAft>
                <a:spcPts val="600"/>
              </a:spcAft>
              <a:buFontTx/>
              <a:buNone/>
              <a:defRPr sz="2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bwMode="black">
          <a:xfrm>
            <a:off x="11290296" y="6075784"/>
            <a:ext cx="496467" cy="496467"/>
          </a:xfrm>
          <a:prstGeom prst="rect">
            <a:avLst/>
          </a:prstGeom>
        </p:spPr>
      </p:pic>
    </p:spTree>
    <p:extLst>
      <p:ext uri="{BB962C8B-B14F-4D97-AF65-F5344CB8AC3E}">
        <p14:creationId xmlns:p14="http://schemas.microsoft.com/office/powerpoint/2010/main" val="221149473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Option 3">
    <p:spTree>
      <p:nvGrpSpPr>
        <p:cNvPr id="1" name=""/>
        <p:cNvGrpSpPr/>
        <p:nvPr/>
      </p:nvGrpSpPr>
      <p:grpSpPr>
        <a:xfrm>
          <a:off x="0" y="0"/>
          <a:ext cx="0" cy="0"/>
          <a:chOff x="0" y="0"/>
          <a:chExt cx="0" cy="0"/>
        </a:xfrm>
      </p:grpSpPr>
      <p:sp>
        <p:nvSpPr>
          <p:cNvPr id="3" name="Rectangle 2"/>
          <p:cNvSpPr/>
          <p:nvPr userDrawn="1"/>
        </p:nvSpPr>
        <p:spPr>
          <a:xfrm>
            <a:off x="0" y="774701"/>
            <a:ext cx="12188825" cy="60833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 name="Title 1"/>
          <p:cNvSpPr>
            <a:spLocks noGrp="1"/>
          </p:cNvSpPr>
          <p:nvPr>
            <p:ph type="title" hasCustomPrompt="1"/>
          </p:nvPr>
        </p:nvSpPr>
        <p:spPr bwMode="white">
          <a:xfrm>
            <a:off x="498798" y="1642533"/>
            <a:ext cx="11209064" cy="1512147"/>
          </a:xfrm>
        </p:spPr>
        <p:txBody>
          <a:bodyPr anchor="b" anchorCtr="0"/>
          <a:lstStyle>
            <a:lvl1pPr>
              <a:lnSpc>
                <a:spcPct val="82000"/>
              </a:lnSpc>
              <a:spcAft>
                <a:spcPts val="800"/>
              </a:spcAft>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11" name="Text Placeholder 9"/>
          <p:cNvSpPr>
            <a:spLocks noGrp="1"/>
          </p:cNvSpPr>
          <p:nvPr>
            <p:ph type="body" sz="quarter" idx="13"/>
          </p:nvPr>
        </p:nvSpPr>
        <p:spPr bwMode="white">
          <a:xfrm>
            <a:off x="498799" y="3608390"/>
            <a:ext cx="5609823" cy="2246311"/>
          </a:xfrm>
        </p:spPr>
        <p:txBody>
          <a:bodyPr/>
          <a:lstStyle>
            <a:lvl1pPr marL="0" indent="0">
              <a:lnSpc>
                <a:spcPct val="90000"/>
              </a:lnSpc>
              <a:spcAft>
                <a:spcPts val="600"/>
              </a:spcAft>
              <a:buFontTx/>
              <a:buNone/>
              <a:defRPr sz="2400">
                <a:solidFill>
                  <a:srgbClr val="FFFFFF"/>
                </a:solidFill>
              </a:defRPr>
            </a:lvl1pPr>
            <a:lvl2pPr marL="0" indent="0">
              <a:lnSpc>
                <a:spcPct val="90000"/>
              </a:lnSpc>
              <a:spcAft>
                <a:spcPts val="600"/>
              </a:spcAft>
              <a:buFontTx/>
              <a:buNone/>
              <a:defRPr sz="2400">
                <a:solidFill>
                  <a:srgbClr val="FFFFFF"/>
                </a:solidFill>
              </a:defRPr>
            </a:lvl2pPr>
            <a:lvl3pPr marL="0" indent="0">
              <a:lnSpc>
                <a:spcPct val="90000"/>
              </a:lnSpc>
              <a:spcAft>
                <a:spcPts val="600"/>
              </a:spcAft>
              <a:buFontTx/>
              <a:buNone/>
              <a:defRPr sz="2400">
                <a:solidFill>
                  <a:srgbClr val="FFFFFF"/>
                </a:solidFill>
              </a:defRPr>
            </a:lvl3pPr>
            <a:lvl4pPr marL="0" indent="0">
              <a:lnSpc>
                <a:spcPct val="90000"/>
              </a:lnSpc>
              <a:spcAft>
                <a:spcPts val="600"/>
              </a:spcAft>
              <a:buFontTx/>
              <a:buNone/>
              <a:defRPr sz="2400">
                <a:solidFill>
                  <a:srgbClr val="FFFFFF"/>
                </a:solidFill>
              </a:defRPr>
            </a:lvl4pPr>
            <a:lvl5pPr marL="0" indent="0">
              <a:lnSpc>
                <a:spcPct val="90000"/>
              </a:lnSpc>
              <a:spcAft>
                <a:spcPts val="600"/>
              </a:spcAft>
              <a:buFontTx/>
              <a:buNone/>
              <a:defRPr sz="24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bwMode="black">
          <a:xfrm>
            <a:off x="11275589" y="6061077"/>
            <a:ext cx="511174" cy="511174"/>
          </a:xfrm>
          <a:prstGeom prst="rect">
            <a:avLst/>
          </a:prstGeom>
        </p:spPr>
      </p:pic>
    </p:spTree>
    <p:extLst>
      <p:ext uri="{BB962C8B-B14F-4D97-AF65-F5344CB8AC3E}">
        <p14:creationId xmlns:p14="http://schemas.microsoft.com/office/powerpoint/2010/main" val="4544483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8798" y="1642533"/>
            <a:ext cx="11209064" cy="1512147"/>
          </a:xfrm>
        </p:spPr>
        <p:txBody>
          <a:bodyPr anchor="b" anchorCtr="0"/>
          <a:lstStyle>
            <a:lvl1pPr>
              <a:lnSpc>
                <a:spcPct val="82000"/>
              </a:lnSpc>
              <a:spcAft>
                <a:spcPts val="800"/>
              </a:spcAft>
              <a:defRPr sz="3600">
                <a:solidFill>
                  <a:schemeClr val="tx1"/>
                </a:solidFill>
              </a:defRPr>
            </a:lvl1pPr>
          </a:lstStyle>
          <a:p>
            <a:r>
              <a:rPr lang="en-US" dirty="0" smtClean="0"/>
              <a:t>Click to edit </a:t>
            </a:r>
            <a:br>
              <a:rPr lang="en-US" dirty="0" smtClean="0"/>
            </a:br>
            <a:r>
              <a:rPr lang="en-US" dirty="0" smtClean="0"/>
              <a:t>Master title style</a:t>
            </a:r>
            <a:endParaRPr lang="en-US" dirty="0"/>
          </a:p>
        </p:txBody>
      </p:sp>
      <p:sp>
        <p:nvSpPr>
          <p:cNvPr id="11" name="Text Placeholder 9"/>
          <p:cNvSpPr>
            <a:spLocks noGrp="1"/>
          </p:cNvSpPr>
          <p:nvPr>
            <p:ph type="body" sz="quarter" idx="13"/>
          </p:nvPr>
        </p:nvSpPr>
        <p:spPr>
          <a:xfrm>
            <a:off x="498799" y="3608390"/>
            <a:ext cx="5609823"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946392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Option 5">
    <p:spTree>
      <p:nvGrpSpPr>
        <p:cNvPr id="1" name=""/>
        <p:cNvGrpSpPr/>
        <p:nvPr/>
      </p:nvGrpSpPr>
      <p:grpSpPr>
        <a:xfrm>
          <a:off x="0" y="0"/>
          <a:ext cx="0" cy="0"/>
          <a:chOff x="0" y="0"/>
          <a:chExt cx="0" cy="0"/>
        </a:xfrm>
      </p:grpSpPr>
      <p:sp>
        <p:nvSpPr>
          <p:cNvPr id="6" name="Picture Placeholder 5"/>
          <p:cNvSpPr>
            <a:spLocks noGrp="1"/>
          </p:cNvSpPr>
          <p:nvPr>
            <p:ph type="pic" sz="quarter" idx="14" hasCustomPrompt="1"/>
          </p:nvPr>
        </p:nvSpPr>
        <p:spPr>
          <a:xfrm>
            <a:off x="0" y="774700"/>
            <a:ext cx="12188825" cy="6083300"/>
          </a:xfrm>
          <a:solidFill>
            <a:schemeClr val="bg2"/>
          </a:solidFill>
        </p:spPr>
        <p:txBody>
          <a:bodyPr/>
          <a:lstStyle>
            <a:lvl1pPr>
              <a:defRPr sz="1800">
                <a:solidFill>
                  <a:schemeClr val="bg1"/>
                </a:solidFill>
              </a:defRPr>
            </a:lvl1pPr>
          </a:lstStyle>
          <a:p>
            <a:r>
              <a:rPr lang="en-US" dirty="0" smtClean="0"/>
              <a:t>Drag picture to placeholder or click icon to add. The Globe Alone logo should sit on top of picture.</a:t>
            </a:r>
          </a:p>
        </p:txBody>
      </p:sp>
      <p:sp>
        <p:nvSpPr>
          <p:cNvPr id="2" name="Title 1"/>
          <p:cNvSpPr>
            <a:spLocks noGrp="1"/>
          </p:cNvSpPr>
          <p:nvPr>
            <p:ph type="title" hasCustomPrompt="1"/>
          </p:nvPr>
        </p:nvSpPr>
        <p:spPr bwMode="white">
          <a:xfrm>
            <a:off x="498798" y="1638300"/>
            <a:ext cx="11209064" cy="1516378"/>
          </a:xfrm>
        </p:spPr>
        <p:txBody>
          <a:bodyPr anchor="b" anchorCtr="0"/>
          <a:lstStyle>
            <a:lvl1pPr>
              <a:lnSpc>
                <a:spcPct val="82000"/>
              </a:lnSpc>
              <a:spcAft>
                <a:spcPts val="800"/>
              </a:spcAft>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11" name="Text Placeholder 9"/>
          <p:cNvSpPr>
            <a:spLocks noGrp="1"/>
          </p:cNvSpPr>
          <p:nvPr>
            <p:ph type="body" sz="quarter" idx="13"/>
          </p:nvPr>
        </p:nvSpPr>
        <p:spPr>
          <a:xfrm>
            <a:off x="498799" y="3608390"/>
            <a:ext cx="5609823"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69542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12CB907E-C602-C34B-93F7-CA9E40714286}" type="slidenum">
              <a:rPr lang="en-US" smtClean="0"/>
              <a:pPr/>
              <a:t>‹#›</a:t>
            </a:fld>
            <a:r>
              <a:rPr lang="en-US" dirty="0" smtClean="0"/>
              <a:t> </a:t>
            </a:r>
            <a:endParaRPr lang="en-US" dirty="0"/>
          </a:p>
        </p:txBody>
      </p:sp>
      <p:sp>
        <p:nvSpPr>
          <p:cNvPr id="7" name="Text Placeholder 6"/>
          <p:cNvSpPr>
            <a:spLocks noGrp="1"/>
          </p:cNvSpPr>
          <p:nvPr>
            <p:ph type="body" sz="quarter" idx="13"/>
          </p:nvPr>
        </p:nvSpPr>
        <p:spPr>
          <a:xfrm>
            <a:off x="488897" y="1139825"/>
            <a:ext cx="11211106" cy="48117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a:off x="490939" y="522779"/>
            <a:ext cx="11209064" cy="342206"/>
          </a:xfrm>
        </p:spPr>
        <p:txBody>
          <a:bodyPr/>
          <a:lstStyle>
            <a:lvl1pPr>
              <a:defRPr>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472222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5" name="Content Placeholder 4"/>
          <p:cNvSpPr>
            <a:spLocks noGrp="1"/>
          </p:cNvSpPr>
          <p:nvPr>
            <p:ph sz="quarter" idx="12"/>
          </p:nvPr>
        </p:nvSpPr>
        <p:spPr>
          <a:xfrm>
            <a:off x="490939" y="1139629"/>
            <a:ext cx="11209064" cy="4800600"/>
          </a:xfrm>
        </p:spPr>
        <p:txBody>
          <a:bodyPr/>
          <a:lstStyle>
            <a:lvl1pPr>
              <a:lnSpc>
                <a:spcPct val="90000"/>
              </a:lnSpc>
              <a:spcAft>
                <a:spcPts val="600"/>
              </a:spcAft>
              <a:defRPr sz="2400" baseline="0"/>
            </a:lvl1pPr>
            <a:lvl2pPr>
              <a:defRPr b="1">
                <a:solidFill>
                  <a:schemeClr val="tx1"/>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7092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Col">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Content Placeholder 5"/>
          <p:cNvSpPr>
            <a:spLocks noGrp="1"/>
          </p:cNvSpPr>
          <p:nvPr>
            <p:ph sz="quarter" idx="12"/>
          </p:nvPr>
        </p:nvSpPr>
        <p:spPr>
          <a:xfrm>
            <a:off x="490939" y="1139825"/>
            <a:ext cx="5460252"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5"/>
          <p:cNvSpPr>
            <a:spLocks noGrp="1"/>
          </p:cNvSpPr>
          <p:nvPr>
            <p:ph sz="quarter" idx="13"/>
          </p:nvPr>
        </p:nvSpPr>
        <p:spPr>
          <a:xfrm>
            <a:off x="6239751" y="1139825"/>
            <a:ext cx="5460252"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922828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Col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Content Placeholder 5"/>
          <p:cNvSpPr>
            <a:spLocks noGrp="1"/>
          </p:cNvSpPr>
          <p:nvPr>
            <p:ph sz="quarter" idx="12"/>
          </p:nvPr>
        </p:nvSpPr>
        <p:spPr>
          <a:xfrm>
            <a:off x="490939" y="1139825"/>
            <a:ext cx="5460252"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4"/>
          </p:nvPr>
        </p:nvSpPr>
        <p:spPr>
          <a:xfrm>
            <a:off x="6227426" y="1206500"/>
            <a:ext cx="5474693" cy="4648200"/>
          </a:xfrm>
        </p:spPr>
        <p:txBody>
          <a:bodyPr/>
          <a:lstStyle>
            <a:lvl1pPr>
              <a:defRPr sz="1800">
                <a:solidFill>
                  <a:schemeClr val="bg2"/>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40769655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Col Rul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20" name="Straight Connector 19"/>
          <p:cNvCxnSpPr/>
          <p:nvPr userDrawn="1"/>
        </p:nvCxnSpPr>
        <p:spPr>
          <a:xfrm>
            <a:off x="6094413" y="1210029"/>
            <a:ext cx="0" cy="4654197"/>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7661"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6" name="Content Placeholder 5"/>
          <p:cNvSpPr>
            <a:spLocks noGrp="1"/>
          </p:cNvSpPr>
          <p:nvPr>
            <p:ph sz="quarter" idx="12"/>
          </p:nvPr>
        </p:nvSpPr>
        <p:spPr>
          <a:xfrm>
            <a:off x="487661" y="1139546"/>
            <a:ext cx="5363083"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5"/>
          <p:cNvSpPr>
            <a:spLocks noGrp="1"/>
          </p:cNvSpPr>
          <p:nvPr>
            <p:ph sz="quarter" idx="13"/>
          </p:nvPr>
        </p:nvSpPr>
        <p:spPr>
          <a:xfrm>
            <a:off x="6336920" y="1139825"/>
            <a:ext cx="5363083"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26199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 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Content Placeholder 5"/>
          <p:cNvSpPr>
            <a:spLocks noGrp="1"/>
          </p:cNvSpPr>
          <p:nvPr>
            <p:ph sz="quarter" idx="12"/>
          </p:nvPr>
        </p:nvSpPr>
        <p:spPr>
          <a:xfrm>
            <a:off x="490938" y="1143000"/>
            <a:ext cx="6999354"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5"/>
          <p:cNvSpPr>
            <a:spLocks noGrp="1"/>
          </p:cNvSpPr>
          <p:nvPr>
            <p:ph sz="quarter" idx="13"/>
          </p:nvPr>
        </p:nvSpPr>
        <p:spPr>
          <a:xfrm>
            <a:off x="7746809" y="1143000"/>
            <a:ext cx="3953193"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56739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bwMode="black">
          <a:xfrm>
            <a:off x="11290296" y="6075784"/>
            <a:ext cx="496467" cy="496467"/>
          </a:xfrm>
          <a:prstGeom prst="rect">
            <a:avLst/>
          </a:prstGeom>
        </p:spPr>
      </p:pic>
      <p:sp>
        <p:nvSpPr>
          <p:cNvPr id="11" name="TextBox 10"/>
          <p:cNvSpPr txBox="1"/>
          <p:nvPr userDrawn="1"/>
        </p:nvSpPr>
        <p:spPr>
          <a:xfrm>
            <a:off x="499064" y="6329844"/>
            <a:ext cx="6629400"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smtClean="0">
                <a:solidFill>
                  <a:schemeClr val="tx2"/>
                </a:solidFill>
              </a:rPr>
              <a:t>© 2017 AT&amp;T Intellectual</a:t>
            </a:r>
            <a:r>
              <a:rPr lang="en-US" sz="600" baseline="0" dirty="0" smtClean="0">
                <a:solidFill>
                  <a:schemeClr val="tx2"/>
                </a:solidFill>
              </a:rPr>
              <a:t> Property. All rights reserved.</a:t>
            </a:r>
            <a:r>
              <a:rPr lang="en-US" sz="600" dirty="0" smtClean="0">
                <a:solidFill>
                  <a:schemeClr val="tx2"/>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4" name="Text Placeholder 13"/>
          <p:cNvSpPr>
            <a:spLocks noGrp="1"/>
          </p:cNvSpPr>
          <p:nvPr>
            <p:ph type="body" sz="quarter" idx="14"/>
          </p:nvPr>
        </p:nvSpPr>
        <p:spPr>
          <a:xfrm>
            <a:off x="499064" y="594859"/>
            <a:ext cx="5609823" cy="244486"/>
          </a:xfrm>
        </p:spPr>
        <p:txBody>
          <a:bodyPr/>
          <a:lstStyle>
            <a:lvl1pPr marL="0" indent="0">
              <a:spcAft>
                <a:spcPts val="400"/>
              </a:spcAft>
              <a:buFontTx/>
              <a:buNone/>
              <a:defRPr sz="1400">
                <a:solidFill>
                  <a:schemeClr val="tx2"/>
                </a:solidFill>
              </a:defRPr>
            </a:lvl1pPr>
            <a:lvl2pPr marL="0" indent="0">
              <a:spcAft>
                <a:spcPts val="400"/>
              </a:spcAft>
              <a:buFontTx/>
              <a:buNone/>
              <a:defRPr sz="1400">
                <a:solidFill>
                  <a:schemeClr val="tx2"/>
                </a:solidFill>
              </a:defRPr>
            </a:lvl2pPr>
            <a:lvl3pPr marL="0" indent="0">
              <a:spcAft>
                <a:spcPts val="400"/>
              </a:spcAft>
              <a:buFontTx/>
              <a:buNone/>
              <a:defRPr sz="1400">
                <a:solidFill>
                  <a:schemeClr val="tx2"/>
                </a:solidFill>
              </a:defRPr>
            </a:lvl3pPr>
            <a:lvl4pPr marL="0" indent="0">
              <a:spcAft>
                <a:spcPts val="400"/>
              </a:spcAft>
              <a:buFontTx/>
              <a:buNone/>
              <a:defRPr sz="1400">
                <a:solidFill>
                  <a:schemeClr val="tx2"/>
                </a:solidFill>
              </a:defRPr>
            </a:lvl4pPr>
            <a:lvl5pPr marL="0" indent="0">
              <a:spcAft>
                <a:spcPts val="400"/>
              </a:spcAft>
              <a:buFontTx/>
              <a:buNone/>
              <a:defRPr sz="14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99063" y="939800"/>
            <a:ext cx="11209064" cy="1511764"/>
          </a:xfrm>
        </p:spPr>
        <p:txBody>
          <a:bodyPr anchor="b" anchorCtr="0"/>
          <a:lstStyle>
            <a:lvl1pPr>
              <a:lnSpc>
                <a:spcPct val="82000"/>
              </a:lnSpc>
              <a:spcAft>
                <a:spcPts val="800"/>
              </a:spcAft>
              <a:defRPr sz="3600">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5"/>
          </p:nvPr>
        </p:nvSpPr>
        <p:spPr>
          <a:xfrm>
            <a:off x="499063" y="2459736"/>
            <a:ext cx="11213719" cy="914400"/>
          </a:xfrm>
        </p:spPr>
        <p:txBody>
          <a:bodyPr/>
          <a:lstStyle>
            <a:lvl1pPr>
              <a:defRPr sz="2400" baseline="0"/>
            </a:lvl1pPr>
            <a:lvl2pPr>
              <a:defRPr sz="2000" baseline="0"/>
            </a:lvl2pPr>
            <a:lvl3pPr>
              <a:defRPr sz="2000" baseline="0"/>
            </a:lvl3pPr>
            <a:lvl4pPr>
              <a:defRPr sz="2000" baseline="0"/>
            </a:lvl4pPr>
            <a:lvl5pPr>
              <a:defRPr sz="2000" baseline="0"/>
            </a:lvl5pPr>
          </a:lstStyle>
          <a:p>
            <a:pPr lvl="0"/>
            <a:r>
              <a:rPr lang="en-US" smtClean="0"/>
              <a:t>Click to edit Master text styles</a:t>
            </a:r>
          </a:p>
        </p:txBody>
      </p:sp>
      <p:sp>
        <p:nvSpPr>
          <p:cNvPr id="10" name="Text Placeholder 9"/>
          <p:cNvSpPr>
            <a:spLocks noGrp="1"/>
          </p:cNvSpPr>
          <p:nvPr>
            <p:ph type="body" sz="quarter" idx="13"/>
          </p:nvPr>
        </p:nvSpPr>
        <p:spPr>
          <a:xfrm>
            <a:off x="499064" y="3474721"/>
            <a:ext cx="5609823" cy="2335211"/>
          </a:xfrm>
        </p:spPr>
        <p:txBody>
          <a:bodyPr/>
          <a:lstStyle>
            <a:lvl1pPr marL="0" indent="0">
              <a:lnSpc>
                <a:spcPct val="100000"/>
              </a:lnSpc>
              <a:spcAft>
                <a:spcPts val="600"/>
              </a:spcAft>
              <a:buFontTx/>
              <a:buNone/>
              <a:defRPr sz="2000" baseline="0">
                <a:solidFill>
                  <a:schemeClr val="tx2"/>
                </a:solidFill>
              </a:defRPr>
            </a:lvl1pPr>
            <a:lvl2pPr marL="0" indent="0">
              <a:lnSpc>
                <a:spcPct val="100000"/>
              </a:lnSpc>
              <a:spcAft>
                <a:spcPts val="600"/>
              </a:spcAft>
              <a:buFontTx/>
              <a:buNone/>
              <a:defRPr sz="2000" baseline="0">
                <a:solidFill>
                  <a:schemeClr val="tx2"/>
                </a:solidFill>
              </a:defRPr>
            </a:lvl2pPr>
            <a:lvl3pPr marL="0" indent="0">
              <a:lnSpc>
                <a:spcPct val="100000"/>
              </a:lnSpc>
              <a:spcAft>
                <a:spcPts val="600"/>
              </a:spcAft>
              <a:buFontTx/>
              <a:buNone/>
              <a:defRPr sz="2000" baseline="0">
                <a:solidFill>
                  <a:schemeClr val="tx2"/>
                </a:solidFill>
              </a:defRPr>
            </a:lvl3pPr>
            <a:lvl4pPr marL="0" indent="0">
              <a:lnSpc>
                <a:spcPct val="100000"/>
              </a:lnSpc>
              <a:spcAft>
                <a:spcPts val="600"/>
              </a:spcAft>
              <a:buFontTx/>
              <a:buNone/>
              <a:defRPr sz="2000" baseline="0">
                <a:solidFill>
                  <a:schemeClr val="tx2"/>
                </a:solidFill>
              </a:defRPr>
            </a:lvl4pPr>
            <a:lvl5pPr marL="0" indent="0">
              <a:lnSpc>
                <a:spcPct val="100000"/>
              </a:lnSpc>
              <a:spcAft>
                <a:spcPts val="600"/>
              </a:spcAft>
              <a:buFontTx/>
              <a:buNone/>
              <a:defRPr sz="20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450905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 Photo">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11" name="Content Placeholder 5"/>
          <p:cNvSpPr>
            <a:spLocks noGrp="1"/>
          </p:cNvSpPr>
          <p:nvPr>
            <p:ph sz="quarter" idx="13"/>
          </p:nvPr>
        </p:nvSpPr>
        <p:spPr>
          <a:xfrm>
            <a:off x="7746809" y="1139825"/>
            <a:ext cx="3953193"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4"/>
          </p:nvPr>
        </p:nvSpPr>
        <p:spPr>
          <a:xfrm>
            <a:off x="490940" y="1206501"/>
            <a:ext cx="6994062" cy="4648199"/>
          </a:xfrm>
        </p:spPr>
        <p:txBody>
          <a:bodyPr/>
          <a:lstStyle>
            <a:lvl1pPr>
              <a:defRPr sz="1800">
                <a:solidFill>
                  <a:schemeClr val="bg2"/>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415168931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 Rul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9" name="Straight Connector 8"/>
          <p:cNvCxnSpPr/>
          <p:nvPr userDrawn="1"/>
        </p:nvCxnSpPr>
        <p:spPr>
          <a:xfrm>
            <a:off x="7607753" y="1210029"/>
            <a:ext cx="0" cy="4654197"/>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Content Placeholder 5"/>
          <p:cNvSpPr>
            <a:spLocks noGrp="1"/>
          </p:cNvSpPr>
          <p:nvPr>
            <p:ph sz="quarter" idx="12"/>
          </p:nvPr>
        </p:nvSpPr>
        <p:spPr>
          <a:xfrm>
            <a:off x="490939" y="1139825"/>
            <a:ext cx="6872074"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5"/>
          <p:cNvSpPr>
            <a:spLocks noGrp="1"/>
          </p:cNvSpPr>
          <p:nvPr>
            <p:ph sz="quarter" idx="13"/>
          </p:nvPr>
        </p:nvSpPr>
        <p:spPr>
          <a:xfrm>
            <a:off x="7855021" y="1139825"/>
            <a:ext cx="3844981"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057786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Quot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20" name="Straight Connector 19"/>
          <p:cNvCxnSpPr/>
          <p:nvPr userDrawn="1"/>
        </p:nvCxnSpPr>
        <p:spPr>
          <a:xfrm>
            <a:off x="6094413" y="1210029"/>
            <a:ext cx="0" cy="4654197"/>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Content Placeholder 5"/>
          <p:cNvSpPr>
            <a:spLocks noGrp="1"/>
          </p:cNvSpPr>
          <p:nvPr>
            <p:ph sz="quarter" idx="12"/>
          </p:nvPr>
        </p:nvSpPr>
        <p:spPr>
          <a:xfrm>
            <a:off x="490939" y="1139825"/>
            <a:ext cx="5363083"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quarter" idx="14"/>
          </p:nvPr>
        </p:nvSpPr>
        <p:spPr>
          <a:xfrm>
            <a:off x="6337490" y="1118312"/>
            <a:ext cx="5362514" cy="4833226"/>
          </a:xfrm>
        </p:spPr>
        <p:txBody>
          <a:bodyPr/>
          <a:lstStyle>
            <a:lvl1pPr marL="173038" indent="-173038">
              <a:lnSpc>
                <a:spcPct val="90000"/>
              </a:lnSpc>
              <a:spcAft>
                <a:spcPts val="1000"/>
              </a:spcAft>
              <a:defRPr sz="3200">
                <a:solidFill>
                  <a:schemeClr val="tx1"/>
                </a:solidFill>
              </a:defRPr>
            </a:lvl1pPr>
            <a:lvl2pPr marL="740664" indent="-285750">
              <a:spcAft>
                <a:spcPts val="1000"/>
              </a:spcAft>
              <a:buClr>
                <a:schemeClr val="tx2"/>
              </a:buClr>
              <a:buFont typeface="Lucida Grande"/>
              <a:buChar char="—"/>
              <a:defRPr i="1">
                <a:solidFill>
                  <a:schemeClr val="tx2"/>
                </a:solidFill>
              </a:defRPr>
            </a:lvl2pPr>
            <a:lvl3pPr marL="0" indent="0">
              <a:buClr>
                <a:schemeClr val="tx2"/>
              </a:buClr>
              <a:buFontTx/>
              <a:buNone/>
              <a:defRPr>
                <a:solidFill>
                  <a:schemeClr val="tx2"/>
                </a:solidFill>
              </a:defRPr>
            </a:lvl3pPr>
            <a:lvl4pPr marL="0" indent="0">
              <a:buClr>
                <a:schemeClr val="tx2"/>
              </a:buClr>
              <a:buFontTx/>
              <a:buNone/>
              <a:defRPr>
                <a:solidFill>
                  <a:schemeClr val="tx2"/>
                </a:solidFill>
              </a:defRPr>
            </a:lvl4pPr>
            <a:lvl5pPr marL="0" indent="0">
              <a:buClr>
                <a:schemeClr val="tx2"/>
              </a:buClr>
              <a:buFontTx/>
              <a:buNone/>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07734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2" name="Title 1"/>
          <p:cNvSpPr>
            <a:spLocks noGrp="1"/>
          </p:cNvSpPr>
          <p:nvPr>
            <p:ph type="title"/>
          </p:nvPr>
        </p:nvSpPr>
        <p:spPr>
          <a:xfrm>
            <a:off x="487661"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6" name="Text Placeholder 3"/>
          <p:cNvSpPr>
            <a:spLocks noGrp="1"/>
          </p:cNvSpPr>
          <p:nvPr>
            <p:ph type="body" sz="quarter" idx="14"/>
          </p:nvPr>
        </p:nvSpPr>
        <p:spPr>
          <a:xfrm>
            <a:off x="487662" y="1117916"/>
            <a:ext cx="11213296" cy="4833623"/>
          </a:xfrm>
        </p:spPr>
        <p:txBody>
          <a:bodyPr/>
          <a:lstStyle>
            <a:lvl1pPr marL="173038" indent="-173038">
              <a:lnSpc>
                <a:spcPct val="90000"/>
              </a:lnSpc>
              <a:spcAft>
                <a:spcPts val="1000"/>
              </a:spcAft>
              <a:defRPr sz="3200">
                <a:solidFill>
                  <a:schemeClr val="tx1"/>
                </a:solidFill>
              </a:defRPr>
            </a:lvl1pPr>
            <a:lvl2pPr marL="740664" indent="-285750">
              <a:spcAft>
                <a:spcPts val="1000"/>
              </a:spcAft>
              <a:buClr>
                <a:schemeClr val="tx2"/>
              </a:buClr>
              <a:buFont typeface="Lucida Grande"/>
              <a:buChar char="—"/>
              <a:defRPr i="1">
                <a:solidFill>
                  <a:schemeClr val="tx2"/>
                </a:solidFill>
              </a:defRPr>
            </a:lvl2pPr>
            <a:lvl3pPr marL="0" indent="0">
              <a:buClr>
                <a:schemeClr val="tx2"/>
              </a:buClr>
              <a:buFontTx/>
              <a:buNone/>
              <a:defRPr>
                <a:solidFill>
                  <a:schemeClr val="tx2"/>
                </a:solidFill>
              </a:defRPr>
            </a:lvl3pPr>
            <a:lvl4pPr marL="0" indent="0">
              <a:buClr>
                <a:schemeClr val="tx2"/>
              </a:buClr>
              <a:buFontTx/>
              <a:buNone/>
              <a:defRPr>
                <a:solidFill>
                  <a:schemeClr val="tx2"/>
                </a:solidFill>
              </a:defRPr>
            </a:lvl4pPr>
            <a:lvl5pPr marL="0" indent="0">
              <a:buClr>
                <a:schemeClr val="tx2"/>
              </a:buClr>
              <a:buFontTx/>
              <a:buNone/>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522897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Picture Placeholder 5"/>
          <p:cNvSpPr>
            <a:spLocks noGrp="1"/>
          </p:cNvSpPr>
          <p:nvPr>
            <p:ph type="pic" sz="quarter" idx="12" hasCustomPrompt="1"/>
          </p:nvPr>
        </p:nvSpPr>
        <p:spPr>
          <a:xfrm>
            <a:off x="1" y="1206500"/>
            <a:ext cx="12188825"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dirty="0" smtClean="0"/>
              <a:t>Drag picture to placeholder or click icon to add. Globe logo should sit on top of picture.</a:t>
            </a:r>
          </a:p>
          <a:p>
            <a:endParaRPr lang="en-US" dirty="0"/>
          </a:p>
        </p:txBody>
      </p:sp>
    </p:spTree>
    <p:extLst>
      <p:ext uri="{BB962C8B-B14F-4D97-AF65-F5344CB8AC3E}">
        <p14:creationId xmlns:p14="http://schemas.microsoft.com/office/powerpoint/2010/main" val="100328062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Picture Placeholder 5"/>
          <p:cNvSpPr>
            <a:spLocks noGrp="1"/>
          </p:cNvSpPr>
          <p:nvPr>
            <p:ph type="pic" sz="quarter" idx="12" hasCustomPrompt="1"/>
          </p:nvPr>
        </p:nvSpPr>
        <p:spPr>
          <a:xfrm>
            <a:off x="0" y="1206500"/>
            <a:ext cx="6106601"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dirty="0" smtClean="0"/>
              <a:t>Drag picture to placeholder or click icon to add. </a:t>
            </a:r>
            <a:endParaRPr lang="en-US" dirty="0"/>
          </a:p>
        </p:txBody>
      </p:sp>
      <p:sp>
        <p:nvSpPr>
          <p:cNvPr id="9" name="Picture Placeholder 5"/>
          <p:cNvSpPr>
            <a:spLocks noGrp="1"/>
          </p:cNvSpPr>
          <p:nvPr>
            <p:ph type="pic" sz="quarter" idx="13" hasCustomPrompt="1"/>
          </p:nvPr>
        </p:nvSpPr>
        <p:spPr>
          <a:xfrm>
            <a:off x="6094413" y="1206500"/>
            <a:ext cx="6094411"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dirty="0" smtClean="0"/>
              <a:t>Drag picture to placeholder or click icon to add. Globe logo should sit on top of picture.</a:t>
            </a:r>
          </a:p>
          <a:p>
            <a:endParaRPr lang="en-US" dirty="0"/>
          </a:p>
        </p:txBody>
      </p:sp>
    </p:spTree>
    <p:extLst>
      <p:ext uri="{BB962C8B-B14F-4D97-AF65-F5344CB8AC3E}">
        <p14:creationId xmlns:p14="http://schemas.microsoft.com/office/powerpoint/2010/main" val="356478487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Row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13" name="Straight Connector 12"/>
          <p:cNvCxnSpPr/>
          <p:nvPr userDrawn="1"/>
        </p:nvCxnSpPr>
        <p:spPr>
          <a:xfrm flipH="1">
            <a:off x="490939" y="3520578"/>
            <a:ext cx="1120906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7661"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6" name="Picture Placeholder 5"/>
          <p:cNvSpPr>
            <a:spLocks noGrp="1"/>
          </p:cNvSpPr>
          <p:nvPr>
            <p:ph type="pic" sz="quarter" idx="16"/>
          </p:nvPr>
        </p:nvSpPr>
        <p:spPr>
          <a:xfrm>
            <a:off x="487661" y="1206500"/>
            <a:ext cx="2844059" cy="2128838"/>
          </a:xfrm>
        </p:spPr>
        <p:txBody>
          <a:bodyPr/>
          <a:lstStyle>
            <a:lvl1pPr>
              <a:defRPr sz="1800">
                <a:solidFill>
                  <a:schemeClr val="bg2"/>
                </a:solidFill>
              </a:defRPr>
            </a:lvl1pPr>
          </a:lstStyle>
          <a:p>
            <a:r>
              <a:rPr lang="en-US" dirty="0" smtClean="0"/>
              <a:t>Click icon to add picture</a:t>
            </a:r>
            <a:endParaRPr lang="en-US" dirty="0"/>
          </a:p>
        </p:txBody>
      </p:sp>
      <p:sp>
        <p:nvSpPr>
          <p:cNvPr id="21" name="Text Placeholder 20"/>
          <p:cNvSpPr>
            <a:spLocks noGrp="1"/>
          </p:cNvSpPr>
          <p:nvPr>
            <p:ph type="body" sz="quarter" idx="18"/>
          </p:nvPr>
        </p:nvSpPr>
        <p:spPr>
          <a:xfrm>
            <a:off x="3675693" y="1145571"/>
            <a:ext cx="8024310" cy="2306404"/>
          </a:xfrm>
        </p:spPr>
        <p:txBody>
          <a:bodyPr/>
          <a:lstStyle>
            <a:lvl1pPr>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Picture Placeholder 5"/>
          <p:cNvSpPr>
            <a:spLocks noGrp="1"/>
          </p:cNvSpPr>
          <p:nvPr>
            <p:ph type="pic" sz="quarter" idx="17"/>
          </p:nvPr>
        </p:nvSpPr>
        <p:spPr>
          <a:xfrm>
            <a:off x="487661" y="3721100"/>
            <a:ext cx="2844059" cy="2133600"/>
          </a:xfrm>
        </p:spPr>
        <p:txBody>
          <a:bodyPr/>
          <a:lstStyle>
            <a:lvl1pPr>
              <a:defRPr sz="1800">
                <a:solidFill>
                  <a:schemeClr val="bg2"/>
                </a:solidFill>
              </a:defRPr>
            </a:lvl1pPr>
          </a:lstStyle>
          <a:p>
            <a:r>
              <a:rPr lang="en-US" dirty="0" smtClean="0"/>
              <a:t>Click icon to add picture</a:t>
            </a:r>
            <a:endParaRPr lang="en-US" dirty="0"/>
          </a:p>
        </p:txBody>
      </p:sp>
      <p:sp>
        <p:nvSpPr>
          <p:cNvPr id="22" name="Text Placeholder 20"/>
          <p:cNvSpPr>
            <a:spLocks noGrp="1"/>
          </p:cNvSpPr>
          <p:nvPr>
            <p:ph type="body" sz="quarter" idx="19"/>
          </p:nvPr>
        </p:nvSpPr>
        <p:spPr>
          <a:xfrm>
            <a:off x="3675693" y="3632261"/>
            <a:ext cx="8024310" cy="2309752"/>
          </a:xfrm>
        </p:spPr>
        <p:txBody>
          <a:bodyPr/>
          <a:lstStyle>
            <a:lvl1pPr>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886600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Row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13" name="Straight Connector 12"/>
          <p:cNvCxnSpPr/>
          <p:nvPr userDrawn="1"/>
        </p:nvCxnSpPr>
        <p:spPr>
          <a:xfrm flipH="1">
            <a:off x="490939" y="2690205"/>
            <a:ext cx="1120906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490939" y="4365061"/>
            <a:ext cx="1120906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Picture Placeholder 5"/>
          <p:cNvSpPr>
            <a:spLocks noGrp="1"/>
          </p:cNvSpPr>
          <p:nvPr>
            <p:ph type="pic" sz="quarter" idx="16"/>
          </p:nvPr>
        </p:nvSpPr>
        <p:spPr>
          <a:xfrm>
            <a:off x="490939" y="1209839"/>
            <a:ext cx="2844059" cy="1299796"/>
          </a:xfrm>
        </p:spPr>
        <p:txBody>
          <a:bodyPr/>
          <a:lstStyle>
            <a:lvl1pPr>
              <a:defRPr sz="1800">
                <a:solidFill>
                  <a:schemeClr val="bg2"/>
                </a:solidFill>
              </a:defRPr>
            </a:lvl1pPr>
          </a:lstStyle>
          <a:p>
            <a:r>
              <a:rPr lang="en-US" dirty="0" smtClean="0"/>
              <a:t>Click icon to add picture</a:t>
            </a:r>
            <a:endParaRPr lang="en-US" dirty="0"/>
          </a:p>
        </p:txBody>
      </p:sp>
      <p:sp>
        <p:nvSpPr>
          <p:cNvPr id="21" name="Text Placeholder 20"/>
          <p:cNvSpPr>
            <a:spLocks noGrp="1"/>
          </p:cNvSpPr>
          <p:nvPr>
            <p:ph type="body" sz="quarter" idx="18"/>
          </p:nvPr>
        </p:nvSpPr>
        <p:spPr>
          <a:xfrm>
            <a:off x="3675693" y="1146867"/>
            <a:ext cx="8024310" cy="1461642"/>
          </a:xfrm>
        </p:spPr>
        <p:txBody>
          <a:bodyPr/>
          <a:lstStyle>
            <a:lvl1pPr>
              <a:spcAft>
                <a:spcPts val="600"/>
              </a:spcAft>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7" name="Picture Placeholder 5"/>
          <p:cNvSpPr>
            <a:spLocks noGrp="1"/>
          </p:cNvSpPr>
          <p:nvPr>
            <p:ph type="pic" sz="quarter" idx="19"/>
          </p:nvPr>
        </p:nvSpPr>
        <p:spPr>
          <a:xfrm>
            <a:off x="490939" y="2868174"/>
            <a:ext cx="2844059" cy="1299796"/>
          </a:xfrm>
        </p:spPr>
        <p:txBody>
          <a:bodyPr/>
          <a:lstStyle>
            <a:lvl1pPr>
              <a:defRPr sz="1800">
                <a:solidFill>
                  <a:schemeClr val="bg2"/>
                </a:solidFill>
              </a:defRPr>
            </a:lvl1pPr>
          </a:lstStyle>
          <a:p>
            <a:r>
              <a:rPr lang="en-US" dirty="0" smtClean="0"/>
              <a:t>Click icon to add picture</a:t>
            </a:r>
            <a:endParaRPr lang="en-US" dirty="0"/>
          </a:p>
        </p:txBody>
      </p:sp>
      <p:sp>
        <p:nvSpPr>
          <p:cNvPr id="38" name="Text Placeholder 20"/>
          <p:cNvSpPr>
            <a:spLocks noGrp="1"/>
          </p:cNvSpPr>
          <p:nvPr>
            <p:ph type="body" sz="quarter" idx="20"/>
          </p:nvPr>
        </p:nvSpPr>
        <p:spPr>
          <a:xfrm>
            <a:off x="3675693" y="2778378"/>
            <a:ext cx="8024310" cy="1456917"/>
          </a:xfrm>
        </p:spPr>
        <p:txBody>
          <a:bodyPr/>
          <a:lstStyle>
            <a:lvl1pPr>
              <a:spcAft>
                <a:spcPts val="600"/>
              </a:spcAft>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9" name="Picture Placeholder 5"/>
          <p:cNvSpPr>
            <a:spLocks noGrp="1"/>
          </p:cNvSpPr>
          <p:nvPr>
            <p:ph type="pic" sz="quarter" idx="21"/>
          </p:nvPr>
        </p:nvSpPr>
        <p:spPr>
          <a:xfrm>
            <a:off x="490939" y="4546625"/>
            <a:ext cx="2844059" cy="1299796"/>
          </a:xfrm>
        </p:spPr>
        <p:txBody>
          <a:bodyPr/>
          <a:lstStyle>
            <a:lvl1pPr>
              <a:defRPr sz="1800">
                <a:solidFill>
                  <a:schemeClr val="bg2"/>
                </a:solidFill>
              </a:defRPr>
            </a:lvl1pPr>
          </a:lstStyle>
          <a:p>
            <a:r>
              <a:rPr lang="en-US" dirty="0" smtClean="0"/>
              <a:t>Click icon to add picture</a:t>
            </a:r>
            <a:endParaRPr lang="en-US" dirty="0"/>
          </a:p>
        </p:txBody>
      </p:sp>
      <p:sp>
        <p:nvSpPr>
          <p:cNvPr id="40" name="Text Placeholder 20"/>
          <p:cNvSpPr>
            <a:spLocks noGrp="1"/>
          </p:cNvSpPr>
          <p:nvPr>
            <p:ph type="body" sz="quarter" idx="22"/>
          </p:nvPr>
        </p:nvSpPr>
        <p:spPr>
          <a:xfrm>
            <a:off x="3675693" y="4465965"/>
            <a:ext cx="8024310" cy="1485573"/>
          </a:xfrm>
        </p:spPr>
        <p:txBody>
          <a:bodyPr/>
          <a:lstStyle>
            <a:lvl1pPr>
              <a:spcAft>
                <a:spcPts val="600"/>
              </a:spcAft>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2210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Col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20" name="Straight Connector 19"/>
          <p:cNvCxnSpPr/>
          <p:nvPr userDrawn="1"/>
        </p:nvCxnSpPr>
        <p:spPr>
          <a:xfrm>
            <a:off x="6094413"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19" name="Picture Placeholder 18"/>
          <p:cNvSpPr>
            <a:spLocks noGrp="1"/>
          </p:cNvSpPr>
          <p:nvPr>
            <p:ph type="pic" sz="quarter" idx="14"/>
          </p:nvPr>
        </p:nvSpPr>
        <p:spPr>
          <a:xfrm>
            <a:off x="486707" y="1209839"/>
            <a:ext cx="5360121" cy="2317504"/>
          </a:xfrm>
        </p:spPr>
        <p:txBody>
          <a:bodyPr/>
          <a:lstStyle>
            <a:lvl1pPr>
              <a:defRPr sz="1800">
                <a:solidFill>
                  <a:schemeClr val="bg2"/>
                </a:solidFill>
              </a:defRPr>
            </a:lvl1pPr>
          </a:lstStyle>
          <a:p>
            <a:r>
              <a:rPr lang="en-US" dirty="0" smtClean="0"/>
              <a:t>Click icon to add picture</a:t>
            </a:r>
            <a:endParaRPr lang="en-US" dirty="0"/>
          </a:p>
        </p:txBody>
      </p:sp>
      <p:sp>
        <p:nvSpPr>
          <p:cNvPr id="21" name="Picture Placeholder 18"/>
          <p:cNvSpPr>
            <a:spLocks noGrp="1"/>
          </p:cNvSpPr>
          <p:nvPr>
            <p:ph type="pic" sz="quarter" idx="15"/>
          </p:nvPr>
        </p:nvSpPr>
        <p:spPr>
          <a:xfrm>
            <a:off x="6339882" y="1209839"/>
            <a:ext cx="5360121" cy="2317504"/>
          </a:xfrm>
        </p:spPr>
        <p:txBody>
          <a:bodyPr/>
          <a:lstStyle>
            <a:lvl1pPr>
              <a:defRPr sz="1800">
                <a:solidFill>
                  <a:schemeClr val="bg2"/>
                </a:solidFill>
              </a:defRPr>
            </a:lvl1pPr>
          </a:lstStyle>
          <a:p>
            <a:r>
              <a:rPr lang="en-US" dirty="0" smtClean="0"/>
              <a:t>Click icon to add picture</a:t>
            </a:r>
            <a:endParaRPr lang="en-US" dirty="0"/>
          </a:p>
        </p:txBody>
      </p:sp>
      <p:sp>
        <p:nvSpPr>
          <p:cNvPr id="6" name="Content Placeholder 5"/>
          <p:cNvSpPr>
            <a:spLocks noGrp="1"/>
          </p:cNvSpPr>
          <p:nvPr>
            <p:ph sz="quarter" idx="12"/>
          </p:nvPr>
        </p:nvSpPr>
        <p:spPr>
          <a:xfrm>
            <a:off x="486707" y="3709989"/>
            <a:ext cx="5363083" cy="2230437"/>
          </a:xfrm>
        </p:spPr>
        <p:txBody>
          <a:bodyPr lIns="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5"/>
          <p:cNvSpPr>
            <a:spLocks noGrp="1"/>
          </p:cNvSpPr>
          <p:nvPr>
            <p:ph sz="quarter" idx="13"/>
          </p:nvPr>
        </p:nvSpPr>
        <p:spPr>
          <a:xfrm>
            <a:off x="6336920" y="3709989"/>
            <a:ext cx="5363083" cy="2230437"/>
          </a:xfrm>
        </p:spPr>
        <p:txBody>
          <a:bodyPr lIns="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647111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12" name="Straight Connector 11"/>
          <p:cNvCxnSpPr/>
          <p:nvPr userDrawn="1"/>
        </p:nvCxnSpPr>
        <p:spPr>
          <a:xfrm>
            <a:off x="4142909"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8049699"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6707"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20" name="Picture Placeholder 18"/>
          <p:cNvSpPr>
            <a:spLocks noGrp="1"/>
          </p:cNvSpPr>
          <p:nvPr>
            <p:ph type="pic" sz="quarter" idx="14"/>
          </p:nvPr>
        </p:nvSpPr>
        <p:spPr>
          <a:xfrm>
            <a:off x="486706" y="1208088"/>
            <a:ext cx="3400552" cy="2317504"/>
          </a:xfrm>
        </p:spPr>
        <p:txBody>
          <a:bodyPr/>
          <a:lstStyle>
            <a:lvl1pPr>
              <a:defRPr sz="1800">
                <a:solidFill>
                  <a:schemeClr val="bg2"/>
                </a:solidFill>
              </a:defRPr>
            </a:lvl1pPr>
          </a:lstStyle>
          <a:p>
            <a:r>
              <a:rPr lang="en-US" dirty="0" smtClean="0"/>
              <a:t>Click icon to add picture</a:t>
            </a:r>
            <a:endParaRPr lang="en-US" dirty="0"/>
          </a:p>
        </p:txBody>
      </p:sp>
      <p:sp>
        <p:nvSpPr>
          <p:cNvPr id="21" name="Picture Placeholder 18"/>
          <p:cNvSpPr>
            <a:spLocks noGrp="1"/>
          </p:cNvSpPr>
          <p:nvPr>
            <p:ph type="pic" sz="quarter" idx="20"/>
          </p:nvPr>
        </p:nvSpPr>
        <p:spPr>
          <a:xfrm>
            <a:off x="4396253" y="1208088"/>
            <a:ext cx="3400552" cy="2317504"/>
          </a:xfrm>
        </p:spPr>
        <p:txBody>
          <a:bodyPr/>
          <a:lstStyle>
            <a:lvl1pPr>
              <a:defRPr sz="1800">
                <a:solidFill>
                  <a:schemeClr val="bg2"/>
                </a:solidFill>
              </a:defRPr>
            </a:lvl1pPr>
          </a:lstStyle>
          <a:p>
            <a:r>
              <a:rPr lang="en-US" dirty="0" smtClean="0"/>
              <a:t>Click icon to add picture</a:t>
            </a:r>
            <a:endParaRPr lang="en-US" dirty="0"/>
          </a:p>
        </p:txBody>
      </p:sp>
      <p:sp>
        <p:nvSpPr>
          <p:cNvPr id="22" name="Picture Placeholder 18"/>
          <p:cNvSpPr>
            <a:spLocks noGrp="1"/>
          </p:cNvSpPr>
          <p:nvPr>
            <p:ph type="pic" sz="quarter" idx="21"/>
          </p:nvPr>
        </p:nvSpPr>
        <p:spPr>
          <a:xfrm>
            <a:off x="8299451" y="1208088"/>
            <a:ext cx="3400552" cy="2317504"/>
          </a:xfrm>
        </p:spPr>
        <p:txBody>
          <a:bodyPr/>
          <a:lstStyle>
            <a:lvl1pPr>
              <a:defRPr sz="1800">
                <a:solidFill>
                  <a:schemeClr val="bg2"/>
                </a:solidFill>
              </a:defRPr>
            </a:lvl1pPr>
          </a:lstStyle>
          <a:p>
            <a:r>
              <a:rPr lang="en-US" dirty="0" smtClean="0"/>
              <a:t>Click icon to add picture</a:t>
            </a:r>
            <a:endParaRPr lang="en-US" dirty="0"/>
          </a:p>
        </p:txBody>
      </p:sp>
      <p:sp>
        <p:nvSpPr>
          <p:cNvPr id="14" name="Content Placeholder 5"/>
          <p:cNvSpPr>
            <a:spLocks noGrp="1"/>
          </p:cNvSpPr>
          <p:nvPr>
            <p:ph sz="quarter" idx="17"/>
          </p:nvPr>
        </p:nvSpPr>
        <p:spPr>
          <a:xfrm>
            <a:off x="486707" y="3692708"/>
            <a:ext cx="3405614" cy="2254067"/>
          </a:xfrm>
        </p:spPr>
        <p:txBody>
          <a:bodyPr lIns="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5"/>
          <p:cNvSpPr>
            <a:spLocks noGrp="1"/>
          </p:cNvSpPr>
          <p:nvPr>
            <p:ph sz="quarter" idx="18"/>
          </p:nvPr>
        </p:nvSpPr>
        <p:spPr>
          <a:xfrm>
            <a:off x="4393497" y="3692708"/>
            <a:ext cx="3405614" cy="225406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5"/>
          <p:cNvSpPr>
            <a:spLocks noGrp="1"/>
          </p:cNvSpPr>
          <p:nvPr>
            <p:ph sz="quarter" idx="19"/>
          </p:nvPr>
        </p:nvSpPr>
        <p:spPr>
          <a:xfrm>
            <a:off x="8300289" y="3692708"/>
            <a:ext cx="3405614" cy="225406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60263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ption 3">
    <p:bg>
      <p:bgRef idx="1001">
        <a:schemeClr val="bg2"/>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bwMode="black">
          <a:xfrm>
            <a:off x="11290296" y="6075784"/>
            <a:ext cx="496467" cy="496467"/>
          </a:xfrm>
          <a:prstGeom prst="rect">
            <a:avLst/>
          </a:prstGeom>
        </p:spPr>
      </p:pic>
      <p:sp>
        <p:nvSpPr>
          <p:cNvPr id="6" name="TextBox 5"/>
          <p:cNvSpPr txBox="1"/>
          <p:nvPr userDrawn="1"/>
        </p:nvSpPr>
        <p:spPr>
          <a:xfrm>
            <a:off x="499064" y="6329844"/>
            <a:ext cx="6629400"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smtClean="0">
                <a:solidFill>
                  <a:schemeClr val="tx1"/>
                </a:solidFill>
              </a:rPr>
              <a:t>© 2017 AT&amp;T Intellectual</a:t>
            </a:r>
            <a:r>
              <a:rPr lang="en-US" sz="600" baseline="0" dirty="0" smtClean="0">
                <a:solidFill>
                  <a:schemeClr val="tx1"/>
                </a:solidFill>
              </a:rPr>
              <a:t> Property. All rights reserved.</a:t>
            </a:r>
            <a:r>
              <a:rPr lang="en-US" sz="600" dirty="0" smtClean="0">
                <a:solidFill>
                  <a:schemeClr val="tx1"/>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4" name="Text Placeholder 13"/>
          <p:cNvSpPr>
            <a:spLocks noGrp="1"/>
          </p:cNvSpPr>
          <p:nvPr>
            <p:ph type="body" sz="quarter" idx="14"/>
          </p:nvPr>
        </p:nvSpPr>
        <p:spPr>
          <a:xfrm>
            <a:off x="498799" y="594859"/>
            <a:ext cx="5609823" cy="244486"/>
          </a:xfrm>
        </p:spPr>
        <p:txBody>
          <a:bodyPr/>
          <a:lstStyle>
            <a:lvl1pPr marL="0" indent="0">
              <a:lnSpc>
                <a:spcPct val="90000"/>
              </a:lnSpc>
              <a:spcAft>
                <a:spcPts val="400"/>
              </a:spcAft>
              <a:buFontTx/>
              <a:buNone/>
              <a:defRPr sz="1400">
                <a:solidFill>
                  <a:schemeClr val="tx1"/>
                </a:solidFill>
              </a:defRPr>
            </a:lvl1pPr>
            <a:lvl2pPr marL="0" indent="0">
              <a:lnSpc>
                <a:spcPct val="90000"/>
              </a:lnSpc>
              <a:spcAft>
                <a:spcPts val="400"/>
              </a:spcAft>
              <a:buFontTx/>
              <a:buNone/>
              <a:defRPr sz="1400">
                <a:solidFill>
                  <a:schemeClr val="tx1"/>
                </a:solidFill>
              </a:defRPr>
            </a:lvl2pPr>
            <a:lvl3pPr marL="0" indent="0">
              <a:lnSpc>
                <a:spcPct val="90000"/>
              </a:lnSpc>
              <a:spcAft>
                <a:spcPts val="400"/>
              </a:spcAft>
              <a:buFontTx/>
              <a:buNone/>
              <a:defRPr sz="1400">
                <a:solidFill>
                  <a:schemeClr val="tx1"/>
                </a:solidFill>
              </a:defRPr>
            </a:lvl3pPr>
            <a:lvl4pPr marL="0" indent="0">
              <a:lnSpc>
                <a:spcPct val="90000"/>
              </a:lnSpc>
              <a:spcAft>
                <a:spcPts val="400"/>
              </a:spcAft>
              <a:buFontTx/>
              <a:buNone/>
              <a:defRPr sz="1400">
                <a:solidFill>
                  <a:schemeClr val="tx1"/>
                </a:solidFill>
              </a:defRPr>
            </a:lvl4pPr>
            <a:lvl5pPr marL="0" indent="0">
              <a:lnSpc>
                <a:spcPct val="90000"/>
              </a:lnSpc>
              <a:spcAft>
                <a:spcPts val="400"/>
              </a:spcAft>
              <a:buFontTx/>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98798" y="939801"/>
            <a:ext cx="11209064" cy="1511763"/>
          </a:xfrm>
        </p:spPr>
        <p:txBody>
          <a:bodyPr anchor="b" anchorCtr="0"/>
          <a:lstStyle>
            <a:lvl1pPr>
              <a:lnSpc>
                <a:spcPct val="82000"/>
              </a:lnSpc>
              <a:spcAft>
                <a:spcPts val="800"/>
              </a:spcAft>
              <a:defRPr sz="3600">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5"/>
          </p:nvPr>
        </p:nvSpPr>
        <p:spPr>
          <a:xfrm>
            <a:off x="498798" y="2459736"/>
            <a:ext cx="11213719" cy="914400"/>
          </a:xfrm>
        </p:spPr>
        <p:txBody>
          <a:bodyPr/>
          <a:lstStyle>
            <a:lvl1pPr>
              <a:defRPr sz="2400" baseline="0"/>
            </a:lvl1pPr>
            <a:lvl2pPr>
              <a:defRPr sz="2400" baseline="0"/>
            </a:lvl2pPr>
            <a:lvl3pPr>
              <a:defRPr sz="2400" baseline="0"/>
            </a:lvl3pPr>
            <a:lvl4pPr>
              <a:defRPr sz="2400" baseline="0"/>
            </a:lvl4pPr>
            <a:lvl5pPr>
              <a:defRPr sz="2400" baseline="0"/>
            </a:lvl5pPr>
          </a:lstStyle>
          <a:p>
            <a:pPr lvl="0"/>
            <a:r>
              <a:rPr lang="en-US" smtClean="0"/>
              <a:t>Click to edit Master text styles</a:t>
            </a:r>
          </a:p>
        </p:txBody>
      </p:sp>
      <p:sp>
        <p:nvSpPr>
          <p:cNvPr id="10" name="Text Placeholder 9"/>
          <p:cNvSpPr>
            <a:spLocks noGrp="1"/>
          </p:cNvSpPr>
          <p:nvPr>
            <p:ph type="body" sz="quarter" idx="13"/>
          </p:nvPr>
        </p:nvSpPr>
        <p:spPr>
          <a:xfrm>
            <a:off x="498799" y="3474721"/>
            <a:ext cx="5609823" cy="2335211"/>
          </a:xfrm>
        </p:spPr>
        <p:txBody>
          <a:bodyPr/>
          <a:lstStyle>
            <a:lvl1pPr marL="0" indent="0">
              <a:lnSpc>
                <a:spcPct val="100000"/>
              </a:lnSpc>
              <a:spcAft>
                <a:spcPts val="600"/>
              </a:spcAft>
              <a:buFontTx/>
              <a:buNone/>
              <a:defRPr sz="2000" baseline="0">
                <a:solidFill>
                  <a:schemeClr val="bg1"/>
                </a:solidFill>
              </a:defRPr>
            </a:lvl1pPr>
            <a:lvl2pPr marL="0" indent="0">
              <a:lnSpc>
                <a:spcPct val="100000"/>
              </a:lnSpc>
              <a:spcAft>
                <a:spcPts val="600"/>
              </a:spcAft>
              <a:buFontTx/>
              <a:buNone/>
              <a:defRPr sz="2000" baseline="0">
                <a:solidFill>
                  <a:schemeClr val="bg1"/>
                </a:solidFill>
              </a:defRPr>
            </a:lvl2pPr>
            <a:lvl3pPr marL="0" indent="0">
              <a:lnSpc>
                <a:spcPct val="100000"/>
              </a:lnSpc>
              <a:spcAft>
                <a:spcPts val="600"/>
              </a:spcAft>
              <a:buFontTx/>
              <a:buNone/>
              <a:defRPr sz="2000" baseline="0">
                <a:solidFill>
                  <a:schemeClr val="bg1"/>
                </a:solidFill>
              </a:defRPr>
            </a:lvl3pPr>
            <a:lvl4pPr marL="0" indent="0">
              <a:lnSpc>
                <a:spcPct val="100000"/>
              </a:lnSpc>
              <a:spcAft>
                <a:spcPts val="600"/>
              </a:spcAft>
              <a:buFontTx/>
              <a:buNone/>
              <a:defRPr sz="2000" baseline="0">
                <a:solidFill>
                  <a:schemeClr val="bg1"/>
                </a:solidFill>
              </a:defRPr>
            </a:lvl4pPr>
            <a:lvl5pPr marL="0" indent="0">
              <a:lnSpc>
                <a:spcPct val="100000"/>
              </a:lnSpc>
              <a:spcAft>
                <a:spcPts val="600"/>
              </a:spcAft>
              <a:buFontTx/>
              <a:buNone/>
              <a:defRPr sz="2000" baseline="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02701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Col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14" name="Straight Connector 13"/>
          <p:cNvCxnSpPr/>
          <p:nvPr userDrawn="1"/>
        </p:nvCxnSpPr>
        <p:spPr>
          <a:xfrm>
            <a:off x="3167640"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098645" y="1209675"/>
            <a:ext cx="0" cy="4652786"/>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019071"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24" name="Picture Placeholder 18"/>
          <p:cNvSpPr>
            <a:spLocks noGrp="1"/>
          </p:cNvSpPr>
          <p:nvPr>
            <p:ph type="pic" sz="quarter" idx="14"/>
          </p:nvPr>
        </p:nvSpPr>
        <p:spPr>
          <a:xfrm>
            <a:off x="486707" y="1208088"/>
            <a:ext cx="2460086" cy="2317504"/>
          </a:xfrm>
        </p:spPr>
        <p:txBody>
          <a:bodyPr/>
          <a:lstStyle>
            <a:lvl1pPr>
              <a:defRPr sz="1800">
                <a:solidFill>
                  <a:schemeClr val="bg2"/>
                </a:solidFill>
              </a:defRPr>
            </a:lvl1pPr>
          </a:lstStyle>
          <a:p>
            <a:r>
              <a:rPr lang="en-US" dirty="0" smtClean="0"/>
              <a:t>Click icon to add picture</a:t>
            </a:r>
            <a:endParaRPr lang="en-US" dirty="0"/>
          </a:p>
        </p:txBody>
      </p:sp>
      <p:sp>
        <p:nvSpPr>
          <p:cNvPr id="25" name="Picture Placeholder 18"/>
          <p:cNvSpPr>
            <a:spLocks noGrp="1"/>
          </p:cNvSpPr>
          <p:nvPr>
            <p:ph type="pic" sz="quarter" idx="21"/>
          </p:nvPr>
        </p:nvSpPr>
        <p:spPr>
          <a:xfrm>
            <a:off x="3412422" y="1208088"/>
            <a:ext cx="2460086" cy="2317504"/>
          </a:xfrm>
        </p:spPr>
        <p:txBody>
          <a:bodyPr/>
          <a:lstStyle>
            <a:lvl1pPr>
              <a:defRPr sz="1800">
                <a:solidFill>
                  <a:schemeClr val="bg2"/>
                </a:solidFill>
              </a:defRPr>
            </a:lvl1pPr>
          </a:lstStyle>
          <a:p>
            <a:r>
              <a:rPr lang="en-US" dirty="0" smtClean="0"/>
              <a:t>Click icon to add picture</a:t>
            </a:r>
            <a:endParaRPr lang="en-US" dirty="0"/>
          </a:p>
        </p:txBody>
      </p:sp>
      <p:sp>
        <p:nvSpPr>
          <p:cNvPr id="26" name="Picture Placeholder 18"/>
          <p:cNvSpPr>
            <a:spLocks noGrp="1"/>
          </p:cNvSpPr>
          <p:nvPr>
            <p:ph type="pic" sz="quarter" idx="22"/>
          </p:nvPr>
        </p:nvSpPr>
        <p:spPr>
          <a:xfrm>
            <a:off x="6332423" y="1208088"/>
            <a:ext cx="2460086" cy="2317504"/>
          </a:xfrm>
        </p:spPr>
        <p:txBody>
          <a:bodyPr/>
          <a:lstStyle>
            <a:lvl1pPr>
              <a:defRPr sz="1800">
                <a:solidFill>
                  <a:schemeClr val="bg2"/>
                </a:solidFill>
              </a:defRPr>
            </a:lvl1pPr>
          </a:lstStyle>
          <a:p>
            <a:r>
              <a:rPr lang="en-US" dirty="0" smtClean="0"/>
              <a:t>Click icon to add picture</a:t>
            </a:r>
            <a:endParaRPr lang="en-US" dirty="0"/>
          </a:p>
        </p:txBody>
      </p:sp>
      <p:sp>
        <p:nvSpPr>
          <p:cNvPr id="27" name="Picture Placeholder 18"/>
          <p:cNvSpPr>
            <a:spLocks noGrp="1"/>
          </p:cNvSpPr>
          <p:nvPr>
            <p:ph type="pic" sz="quarter" idx="23"/>
          </p:nvPr>
        </p:nvSpPr>
        <p:spPr>
          <a:xfrm>
            <a:off x="9239918" y="1208088"/>
            <a:ext cx="2460086" cy="2317504"/>
          </a:xfrm>
        </p:spPr>
        <p:txBody>
          <a:bodyPr/>
          <a:lstStyle>
            <a:lvl1pPr>
              <a:defRPr sz="1800">
                <a:solidFill>
                  <a:schemeClr val="bg2"/>
                </a:solidFill>
              </a:defRPr>
            </a:lvl1pPr>
          </a:lstStyle>
          <a:p>
            <a:r>
              <a:rPr lang="en-US" dirty="0" smtClean="0"/>
              <a:t>Click icon to add picture</a:t>
            </a:r>
            <a:endParaRPr lang="en-US" dirty="0"/>
          </a:p>
        </p:txBody>
      </p:sp>
      <p:sp>
        <p:nvSpPr>
          <p:cNvPr id="13" name="Content Placeholder 5"/>
          <p:cNvSpPr>
            <a:spLocks noGrp="1"/>
          </p:cNvSpPr>
          <p:nvPr>
            <p:ph sz="quarter" idx="17"/>
          </p:nvPr>
        </p:nvSpPr>
        <p:spPr>
          <a:xfrm>
            <a:off x="486707" y="3684588"/>
            <a:ext cx="2436152"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5"/>
          <p:cNvSpPr>
            <a:spLocks noGrp="1"/>
          </p:cNvSpPr>
          <p:nvPr>
            <p:ph sz="quarter" idx="18"/>
          </p:nvPr>
        </p:nvSpPr>
        <p:spPr>
          <a:xfrm>
            <a:off x="3412422" y="3684588"/>
            <a:ext cx="2436152"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5"/>
          <p:cNvSpPr>
            <a:spLocks noGrp="1"/>
          </p:cNvSpPr>
          <p:nvPr>
            <p:ph sz="quarter" idx="19"/>
          </p:nvPr>
        </p:nvSpPr>
        <p:spPr>
          <a:xfrm>
            <a:off x="6332423" y="3684588"/>
            <a:ext cx="2436152"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5"/>
          <p:cNvSpPr>
            <a:spLocks noGrp="1"/>
          </p:cNvSpPr>
          <p:nvPr>
            <p:ph sz="quarter" idx="20"/>
          </p:nvPr>
        </p:nvSpPr>
        <p:spPr>
          <a:xfrm>
            <a:off x="9255280" y="3684588"/>
            <a:ext cx="2436152"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5370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 with Subhea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20" name="Straight Connector 19"/>
          <p:cNvCxnSpPr/>
          <p:nvPr userDrawn="1"/>
        </p:nvCxnSpPr>
        <p:spPr>
          <a:xfrm>
            <a:off x="6094413" y="2686647"/>
            <a:ext cx="0" cy="317757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6707"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9" name="Content Placeholder 5"/>
          <p:cNvSpPr>
            <a:spLocks noGrp="1"/>
          </p:cNvSpPr>
          <p:nvPr>
            <p:ph sz="quarter" idx="14"/>
          </p:nvPr>
        </p:nvSpPr>
        <p:spPr>
          <a:xfrm>
            <a:off x="486707" y="1118870"/>
            <a:ext cx="11209064" cy="1340190"/>
          </a:xfrm>
        </p:spPr>
        <p:txBody>
          <a:bodyPr/>
          <a:lstStyle>
            <a:lvl1pPr marL="0" indent="0">
              <a:lnSpc>
                <a:spcPct val="90000"/>
              </a:lnSpc>
              <a:spcAft>
                <a:spcPts val="1000"/>
              </a:spcAft>
              <a:buFontTx/>
              <a:buNone/>
              <a:defRPr sz="3200" baseline="0">
                <a:solidFill>
                  <a:schemeClr val="tx1"/>
                </a:solidFill>
              </a:defRPr>
            </a:lvl1pPr>
            <a:lvl2pPr marL="0" indent="0">
              <a:lnSpc>
                <a:spcPct val="90000"/>
              </a:lnSpc>
              <a:spcAft>
                <a:spcPts val="1000"/>
              </a:spcAft>
              <a:buClr>
                <a:schemeClr val="accent5"/>
              </a:buClr>
              <a:buFontTx/>
              <a:buNone/>
              <a:defRPr sz="3200">
                <a:solidFill>
                  <a:schemeClr val="tx1"/>
                </a:solidFill>
              </a:defRPr>
            </a:lvl2pPr>
            <a:lvl3pPr marL="0" indent="0">
              <a:lnSpc>
                <a:spcPct val="90000"/>
              </a:lnSpc>
              <a:spcAft>
                <a:spcPts val="1000"/>
              </a:spcAft>
              <a:buClr>
                <a:schemeClr val="accent5"/>
              </a:buClr>
              <a:buFontTx/>
              <a:buNone/>
              <a:defRPr sz="3200">
                <a:solidFill>
                  <a:schemeClr val="tx1"/>
                </a:solidFill>
              </a:defRPr>
            </a:lvl3pPr>
            <a:lvl4pPr marL="0" indent="0">
              <a:lnSpc>
                <a:spcPct val="90000"/>
              </a:lnSpc>
              <a:spcAft>
                <a:spcPts val="1000"/>
              </a:spcAft>
              <a:buClr>
                <a:schemeClr val="accent5"/>
              </a:buClr>
              <a:buFontTx/>
              <a:buNone/>
              <a:defRPr sz="3200">
                <a:solidFill>
                  <a:schemeClr val="tx1"/>
                </a:solidFill>
              </a:defRPr>
            </a:lvl4pPr>
            <a:lvl5pPr marL="0" indent="0">
              <a:lnSpc>
                <a:spcPct val="90000"/>
              </a:lnSpc>
              <a:spcAft>
                <a:spcPts val="1000"/>
              </a:spcAft>
              <a:buClr>
                <a:schemeClr val="accent5"/>
              </a:buClr>
              <a:buFontTx/>
              <a:buNone/>
              <a:defRPr sz="32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486707" y="2624603"/>
            <a:ext cx="5363083" cy="3315823"/>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5"/>
          <p:cNvSpPr>
            <a:spLocks noGrp="1"/>
          </p:cNvSpPr>
          <p:nvPr>
            <p:ph sz="quarter" idx="13"/>
          </p:nvPr>
        </p:nvSpPr>
        <p:spPr>
          <a:xfrm>
            <a:off x="6336920" y="2623099"/>
            <a:ext cx="5363083" cy="3317327"/>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715703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 with Subhea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20" name="Straight Connector 19"/>
          <p:cNvCxnSpPr/>
          <p:nvPr userDrawn="1"/>
        </p:nvCxnSpPr>
        <p:spPr>
          <a:xfrm>
            <a:off x="4142909" y="2686647"/>
            <a:ext cx="0" cy="317757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049699" y="2686647"/>
            <a:ext cx="0" cy="317757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9" name="Content Placeholder 5"/>
          <p:cNvSpPr>
            <a:spLocks noGrp="1"/>
          </p:cNvSpPr>
          <p:nvPr>
            <p:ph sz="quarter" idx="14"/>
          </p:nvPr>
        </p:nvSpPr>
        <p:spPr>
          <a:xfrm>
            <a:off x="490939" y="1117981"/>
            <a:ext cx="11209064" cy="1344168"/>
          </a:xfrm>
        </p:spPr>
        <p:txBody>
          <a:bodyPr/>
          <a:lstStyle>
            <a:lvl1pPr marL="0" indent="0">
              <a:lnSpc>
                <a:spcPct val="90000"/>
              </a:lnSpc>
              <a:spcAft>
                <a:spcPts val="1000"/>
              </a:spcAft>
              <a:buFontTx/>
              <a:buNone/>
              <a:defRPr sz="3200" baseline="0">
                <a:solidFill>
                  <a:schemeClr val="tx1"/>
                </a:solidFill>
              </a:defRPr>
            </a:lvl1pPr>
            <a:lvl2pPr marL="0" indent="0">
              <a:lnSpc>
                <a:spcPct val="90000"/>
              </a:lnSpc>
              <a:spcAft>
                <a:spcPts val="1000"/>
              </a:spcAft>
              <a:buClr>
                <a:schemeClr val="accent5"/>
              </a:buClr>
              <a:buFontTx/>
              <a:buNone/>
              <a:defRPr sz="3200">
                <a:solidFill>
                  <a:schemeClr val="tx1"/>
                </a:solidFill>
              </a:defRPr>
            </a:lvl2pPr>
            <a:lvl3pPr marL="0" indent="0">
              <a:lnSpc>
                <a:spcPct val="90000"/>
              </a:lnSpc>
              <a:spcAft>
                <a:spcPts val="1000"/>
              </a:spcAft>
              <a:buClr>
                <a:schemeClr val="accent5"/>
              </a:buClr>
              <a:buFontTx/>
              <a:buNone/>
              <a:defRPr sz="3200">
                <a:solidFill>
                  <a:schemeClr val="tx1"/>
                </a:solidFill>
              </a:defRPr>
            </a:lvl3pPr>
            <a:lvl4pPr marL="0" indent="0">
              <a:lnSpc>
                <a:spcPct val="90000"/>
              </a:lnSpc>
              <a:spcAft>
                <a:spcPts val="1000"/>
              </a:spcAft>
              <a:buClr>
                <a:schemeClr val="accent5"/>
              </a:buClr>
              <a:buFontTx/>
              <a:buNone/>
              <a:defRPr sz="3200">
                <a:solidFill>
                  <a:schemeClr val="tx1"/>
                </a:solidFill>
              </a:defRPr>
            </a:lvl4pPr>
            <a:lvl5pPr marL="0" indent="0">
              <a:lnSpc>
                <a:spcPct val="90000"/>
              </a:lnSpc>
              <a:spcAft>
                <a:spcPts val="1000"/>
              </a:spcAft>
              <a:buClr>
                <a:schemeClr val="accent5"/>
              </a:buClr>
              <a:buFontTx/>
              <a:buNone/>
              <a:defRPr sz="32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486707" y="2623098"/>
            <a:ext cx="3405614" cy="3317328"/>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5"/>
          <p:cNvSpPr>
            <a:spLocks noGrp="1"/>
          </p:cNvSpPr>
          <p:nvPr>
            <p:ph sz="quarter" idx="15"/>
          </p:nvPr>
        </p:nvSpPr>
        <p:spPr>
          <a:xfrm>
            <a:off x="4393497" y="2623098"/>
            <a:ext cx="3405614" cy="3317328"/>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5"/>
          <p:cNvSpPr>
            <a:spLocks noGrp="1"/>
          </p:cNvSpPr>
          <p:nvPr>
            <p:ph sz="quarter" idx="16"/>
          </p:nvPr>
        </p:nvSpPr>
        <p:spPr>
          <a:xfrm>
            <a:off x="8300289" y="2623098"/>
            <a:ext cx="3405614" cy="3317328"/>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65981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Col with Subhea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12" name="Straight Connector 11"/>
          <p:cNvCxnSpPr/>
          <p:nvPr userDrawn="1"/>
        </p:nvCxnSpPr>
        <p:spPr>
          <a:xfrm>
            <a:off x="3167640" y="2690651"/>
            <a:ext cx="0" cy="3173575"/>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093355" y="2690651"/>
            <a:ext cx="0" cy="3173575"/>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019071" y="2690651"/>
            <a:ext cx="0" cy="3173575"/>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9" name="Content Placeholder 5"/>
          <p:cNvSpPr>
            <a:spLocks noGrp="1"/>
          </p:cNvSpPr>
          <p:nvPr>
            <p:ph sz="quarter" idx="14"/>
          </p:nvPr>
        </p:nvSpPr>
        <p:spPr>
          <a:xfrm>
            <a:off x="490939" y="1117981"/>
            <a:ext cx="11209064" cy="1344168"/>
          </a:xfrm>
        </p:spPr>
        <p:txBody>
          <a:bodyPr/>
          <a:lstStyle>
            <a:lvl1pPr marL="0" indent="0">
              <a:lnSpc>
                <a:spcPct val="90000"/>
              </a:lnSpc>
              <a:spcAft>
                <a:spcPts val="1000"/>
              </a:spcAft>
              <a:buFontTx/>
              <a:buNone/>
              <a:defRPr sz="3200" baseline="0">
                <a:solidFill>
                  <a:schemeClr val="tx1"/>
                </a:solidFill>
              </a:defRPr>
            </a:lvl1pPr>
            <a:lvl2pPr marL="0" indent="0">
              <a:lnSpc>
                <a:spcPct val="90000"/>
              </a:lnSpc>
              <a:spcAft>
                <a:spcPts val="1000"/>
              </a:spcAft>
              <a:buClr>
                <a:schemeClr val="accent5"/>
              </a:buClr>
              <a:buFontTx/>
              <a:buNone/>
              <a:defRPr sz="3200">
                <a:solidFill>
                  <a:schemeClr val="tx1"/>
                </a:solidFill>
              </a:defRPr>
            </a:lvl2pPr>
            <a:lvl3pPr marL="0" indent="0">
              <a:lnSpc>
                <a:spcPct val="90000"/>
              </a:lnSpc>
              <a:spcAft>
                <a:spcPts val="1000"/>
              </a:spcAft>
              <a:buClr>
                <a:schemeClr val="accent5"/>
              </a:buClr>
              <a:buFontTx/>
              <a:buNone/>
              <a:defRPr sz="3200">
                <a:solidFill>
                  <a:schemeClr val="tx1"/>
                </a:solidFill>
              </a:defRPr>
            </a:lvl3pPr>
            <a:lvl4pPr marL="0" indent="0">
              <a:lnSpc>
                <a:spcPct val="90000"/>
              </a:lnSpc>
              <a:spcAft>
                <a:spcPts val="1000"/>
              </a:spcAft>
              <a:buClr>
                <a:schemeClr val="accent5"/>
              </a:buClr>
              <a:buFontTx/>
              <a:buNone/>
              <a:defRPr sz="3200">
                <a:solidFill>
                  <a:schemeClr val="tx1"/>
                </a:solidFill>
              </a:defRPr>
            </a:lvl4pPr>
            <a:lvl5pPr marL="0" indent="0">
              <a:lnSpc>
                <a:spcPct val="90000"/>
              </a:lnSpc>
              <a:spcAft>
                <a:spcPts val="1000"/>
              </a:spcAft>
              <a:buClr>
                <a:schemeClr val="accent5"/>
              </a:buClr>
              <a:buFontTx/>
              <a:buNone/>
              <a:defRPr sz="32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5"/>
          <p:cNvSpPr>
            <a:spLocks noGrp="1"/>
          </p:cNvSpPr>
          <p:nvPr>
            <p:ph sz="quarter" idx="15"/>
          </p:nvPr>
        </p:nvSpPr>
        <p:spPr>
          <a:xfrm>
            <a:off x="486707" y="2623098"/>
            <a:ext cx="2436152"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5"/>
          <p:cNvSpPr>
            <a:spLocks noGrp="1"/>
          </p:cNvSpPr>
          <p:nvPr>
            <p:ph sz="quarter" idx="16"/>
          </p:nvPr>
        </p:nvSpPr>
        <p:spPr>
          <a:xfrm>
            <a:off x="3412422" y="2623098"/>
            <a:ext cx="2436152"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5"/>
          <p:cNvSpPr>
            <a:spLocks noGrp="1"/>
          </p:cNvSpPr>
          <p:nvPr>
            <p:ph sz="quarter" idx="17"/>
          </p:nvPr>
        </p:nvSpPr>
        <p:spPr>
          <a:xfrm>
            <a:off x="6338137" y="2623098"/>
            <a:ext cx="2436152"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5"/>
          <p:cNvSpPr>
            <a:spLocks noGrp="1"/>
          </p:cNvSpPr>
          <p:nvPr>
            <p:ph sz="quarter" idx="18"/>
          </p:nvPr>
        </p:nvSpPr>
        <p:spPr>
          <a:xfrm>
            <a:off x="9263851" y="2623098"/>
            <a:ext cx="2436152"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774871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 with Block">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20" name="Straight Connector 19"/>
          <p:cNvCxnSpPr/>
          <p:nvPr userDrawn="1"/>
        </p:nvCxnSpPr>
        <p:spPr>
          <a:xfrm>
            <a:off x="6094413" y="1769457"/>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0939"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quarter" idx="14"/>
          </p:nvPr>
        </p:nvSpPr>
        <p:spPr>
          <a:xfrm>
            <a:off x="490940" y="1210471"/>
            <a:ext cx="11213296" cy="394846"/>
          </a:xfrm>
          <a:solidFill>
            <a:schemeClr val="tx2"/>
          </a:solidFill>
        </p:spPr>
        <p:txBody>
          <a:bodyPr lIns="91440" tIns="45720" rIns="91440" bIns="45720" anchor="ctr" anchorCtr="0"/>
          <a:lstStyle>
            <a:lvl1pPr marL="0" indent="0" algn="ctr">
              <a:spcAft>
                <a:spcPts val="600"/>
              </a:spcAft>
              <a:buFontTx/>
              <a:buNone/>
              <a:defRPr sz="1400">
                <a:solidFill>
                  <a:schemeClr val="bg1"/>
                </a:solidFill>
              </a:defRPr>
            </a:lvl1pPr>
            <a:lvl2pPr marL="0" indent="0" algn="ctr">
              <a:spcAft>
                <a:spcPts val="600"/>
              </a:spcAft>
              <a:buFontTx/>
              <a:buNone/>
              <a:defRPr sz="1400">
                <a:solidFill>
                  <a:schemeClr val="bg1"/>
                </a:solidFill>
              </a:defRPr>
            </a:lvl2pPr>
            <a:lvl3pPr marL="0" indent="0" algn="ctr">
              <a:spcAft>
                <a:spcPts val="600"/>
              </a:spcAft>
              <a:buFontTx/>
              <a:buNone/>
              <a:defRPr sz="1400">
                <a:solidFill>
                  <a:schemeClr val="bg1"/>
                </a:solidFill>
              </a:defRPr>
            </a:lvl3pPr>
            <a:lvl4pPr marL="0" indent="0" algn="ctr">
              <a:spcAft>
                <a:spcPts val="600"/>
              </a:spcAft>
              <a:buFontTx/>
              <a:buNone/>
              <a:defRPr sz="1400">
                <a:solidFill>
                  <a:schemeClr val="bg1"/>
                </a:solidFill>
              </a:defRPr>
            </a:lvl4pPr>
            <a:lvl5pPr marL="0" indent="0" algn="ctr">
              <a:spcAft>
                <a:spcPts val="600"/>
              </a:spcAft>
              <a:buFontTx/>
              <a:buNone/>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5"/>
          </p:nvPr>
        </p:nvSpPr>
        <p:spPr>
          <a:xfrm>
            <a:off x="490939" y="1769550"/>
            <a:ext cx="5372818"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9"/>
          <p:cNvSpPr>
            <a:spLocks noGrp="1"/>
          </p:cNvSpPr>
          <p:nvPr>
            <p:ph type="body" sz="quarter" idx="16"/>
          </p:nvPr>
        </p:nvSpPr>
        <p:spPr>
          <a:xfrm>
            <a:off x="6327186" y="1769550"/>
            <a:ext cx="5372818"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490939" y="2624603"/>
            <a:ext cx="5363083" cy="3315823"/>
          </a:xfrm>
        </p:spPr>
        <p:txBody>
          <a:bodyPr lIns="9144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5"/>
          <p:cNvSpPr>
            <a:spLocks noGrp="1"/>
          </p:cNvSpPr>
          <p:nvPr>
            <p:ph sz="quarter" idx="13"/>
          </p:nvPr>
        </p:nvSpPr>
        <p:spPr>
          <a:xfrm>
            <a:off x="6336920" y="2623099"/>
            <a:ext cx="5363083" cy="3317327"/>
          </a:xfrm>
        </p:spPr>
        <p:txBody>
          <a:bodyPr lIns="9144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28192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Col with Block">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12" name="Straight Connector 11"/>
          <p:cNvCxnSpPr/>
          <p:nvPr userDrawn="1"/>
        </p:nvCxnSpPr>
        <p:spPr>
          <a:xfrm>
            <a:off x="4142909" y="1769457"/>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8049699" y="1769457"/>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0939"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quarter" idx="14"/>
          </p:nvPr>
        </p:nvSpPr>
        <p:spPr>
          <a:xfrm>
            <a:off x="490940" y="1210471"/>
            <a:ext cx="11213296" cy="394846"/>
          </a:xfrm>
          <a:solidFill>
            <a:schemeClr val="tx2"/>
          </a:solidFill>
        </p:spPr>
        <p:txBody>
          <a:bodyPr lIns="91440" tIns="45720" rIns="91440" bIns="45720" anchor="ctr" anchorCtr="0"/>
          <a:lstStyle>
            <a:lvl1pPr marL="0" indent="0" algn="ctr">
              <a:spcAft>
                <a:spcPts val="600"/>
              </a:spcAft>
              <a:buFontTx/>
              <a:buNone/>
              <a:defRPr sz="1400">
                <a:solidFill>
                  <a:schemeClr val="bg1"/>
                </a:solidFill>
              </a:defRPr>
            </a:lvl1pPr>
            <a:lvl2pPr marL="0" indent="0" algn="ctr">
              <a:spcAft>
                <a:spcPts val="600"/>
              </a:spcAft>
              <a:buFontTx/>
              <a:buNone/>
              <a:defRPr sz="1400">
                <a:solidFill>
                  <a:schemeClr val="bg1"/>
                </a:solidFill>
              </a:defRPr>
            </a:lvl2pPr>
            <a:lvl3pPr marL="0" indent="0" algn="ctr">
              <a:spcAft>
                <a:spcPts val="600"/>
              </a:spcAft>
              <a:buFontTx/>
              <a:buNone/>
              <a:defRPr sz="1400">
                <a:solidFill>
                  <a:schemeClr val="bg1"/>
                </a:solidFill>
              </a:defRPr>
            </a:lvl3pPr>
            <a:lvl4pPr marL="0" indent="0" algn="ctr">
              <a:spcAft>
                <a:spcPts val="600"/>
              </a:spcAft>
              <a:buFontTx/>
              <a:buNone/>
              <a:defRPr sz="1400">
                <a:solidFill>
                  <a:schemeClr val="bg1"/>
                </a:solidFill>
              </a:defRPr>
            </a:lvl4pPr>
            <a:lvl5pPr marL="0" indent="0" algn="ctr">
              <a:spcAft>
                <a:spcPts val="600"/>
              </a:spcAft>
              <a:buFontTx/>
              <a:buNone/>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5"/>
          </p:nvPr>
        </p:nvSpPr>
        <p:spPr>
          <a:xfrm>
            <a:off x="490939" y="1769550"/>
            <a:ext cx="3405614"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9"/>
          <p:cNvSpPr>
            <a:spLocks noGrp="1"/>
          </p:cNvSpPr>
          <p:nvPr>
            <p:ph type="body" sz="quarter" idx="20"/>
          </p:nvPr>
        </p:nvSpPr>
        <p:spPr>
          <a:xfrm>
            <a:off x="4393498" y="1769550"/>
            <a:ext cx="3405614"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9"/>
          <p:cNvSpPr>
            <a:spLocks noGrp="1"/>
          </p:cNvSpPr>
          <p:nvPr>
            <p:ph type="body" sz="quarter" idx="21"/>
          </p:nvPr>
        </p:nvSpPr>
        <p:spPr>
          <a:xfrm>
            <a:off x="8300289" y="1769550"/>
            <a:ext cx="3405614"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5"/>
          <p:cNvSpPr>
            <a:spLocks noGrp="1"/>
          </p:cNvSpPr>
          <p:nvPr>
            <p:ph sz="quarter" idx="17"/>
          </p:nvPr>
        </p:nvSpPr>
        <p:spPr>
          <a:xfrm>
            <a:off x="490939" y="2623098"/>
            <a:ext cx="3405614" cy="3317328"/>
          </a:xfrm>
        </p:spPr>
        <p:txBody>
          <a:bodyPr lIns="9144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5"/>
          <p:cNvSpPr>
            <a:spLocks noGrp="1"/>
          </p:cNvSpPr>
          <p:nvPr>
            <p:ph sz="quarter" idx="18"/>
          </p:nvPr>
        </p:nvSpPr>
        <p:spPr>
          <a:xfrm>
            <a:off x="4393497" y="2623098"/>
            <a:ext cx="3405614" cy="3317328"/>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5"/>
          <p:cNvSpPr>
            <a:spLocks noGrp="1"/>
          </p:cNvSpPr>
          <p:nvPr>
            <p:ph sz="quarter" idx="19"/>
          </p:nvPr>
        </p:nvSpPr>
        <p:spPr>
          <a:xfrm>
            <a:off x="8300289" y="2623098"/>
            <a:ext cx="3405614" cy="3317328"/>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19294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Col with Block">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cxnSp>
        <p:nvCxnSpPr>
          <p:cNvPr id="14" name="Straight Connector 13"/>
          <p:cNvCxnSpPr/>
          <p:nvPr userDrawn="1"/>
        </p:nvCxnSpPr>
        <p:spPr>
          <a:xfrm>
            <a:off x="3167640" y="1791167"/>
            <a:ext cx="0" cy="4073058"/>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094413" y="1769457"/>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019071" y="1780313"/>
            <a:ext cx="0" cy="408391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0939"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quarter" idx="14"/>
          </p:nvPr>
        </p:nvSpPr>
        <p:spPr>
          <a:xfrm>
            <a:off x="490940" y="1210471"/>
            <a:ext cx="11213296" cy="394846"/>
          </a:xfrm>
          <a:solidFill>
            <a:schemeClr val="tx2"/>
          </a:solidFill>
        </p:spPr>
        <p:txBody>
          <a:bodyPr lIns="91440" tIns="45720" rIns="91440" bIns="45720" anchor="ctr" anchorCtr="0"/>
          <a:lstStyle>
            <a:lvl1pPr marL="0" indent="0" algn="ctr">
              <a:spcAft>
                <a:spcPts val="600"/>
              </a:spcAft>
              <a:buFontTx/>
              <a:buNone/>
              <a:defRPr sz="1400">
                <a:solidFill>
                  <a:schemeClr val="bg1"/>
                </a:solidFill>
              </a:defRPr>
            </a:lvl1pPr>
            <a:lvl2pPr marL="0" indent="0" algn="ctr">
              <a:spcAft>
                <a:spcPts val="600"/>
              </a:spcAft>
              <a:buFontTx/>
              <a:buNone/>
              <a:defRPr sz="1400">
                <a:solidFill>
                  <a:schemeClr val="bg1"/>
                </a:solidFill>
              </a:defRPr>
            </a:lvl2pPr>
            <a:lvl3pPr marL="0" indent="0" algn="ctr">
              <a:spcAft>
                <a:spcPts val="600"/>
              </a:spcAft>
              <a:buFontTx/>
              <a:buNone/>
              <a:defRPr sz="1400">
                <a:solidFill>
                  <a:schemeClr val="bg1"/>
                </a:solidFill>
              </a:defRPr>
            </a:lvl3pPr>
            <a:lvl4pPr marL="0" indent="0" algn="ctr">
              <a:spcAft>
                <a:spcPts val="600"/>
              </a:spcAft>
              <a:buFontTx/>
              <a:buNone/>
              <a:defRPr sz="1400">
                <a:solidFill>
                  <a:schemeClr val="bg1"/>
                </a:solidFill>
              </a:defRPr>
            </a:lvl4pPr>
            <a:lvl5pPr marL="0" indent="0" algn="ctr">
              <a:spcAft>
                <a:spcPts val="600"/>
              </a:spcAft>
              <a:buFontTx/>
              <a:buNone/>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5"/>
          </p:nvPr>
        </p:nvSpPr>
        <p:spPr>
          <a:xfrm>
            <a:off x="490939" y="1769550"/>
            <a:ext cx="2450622"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9"/>
          <p:cNvSpPr>
            <a:spLocks noGrp="1"/>
          </p:cNvSpPr>
          <p:nvPr>
            <p:ph type="body" sz="quarter" idx="21"/>
          </p:nvPr>
        </p:nvSpPr>
        <p:spPr>
          <a:xfrm>
            <a:off x="3412422" y="1769550"/>
            <a:ext cx="2450622"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Text Placeholder 9"/>
          <p:cNvSpPr>
            <a:spLocks noGrp="1"/>
          </p:cNvSpPr>
          <p:nvPr>
            <p:ph type="body" sz="quarter" idx="22"/>
          </p:nvPr>
        </p:nvSpPr>
        <p:spPr>
          <a:xfrm>
            <a:off x="6332423" y="1769550"/>
            <a:ext cx="2450622"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9"/>
          <p:cNvSpPr>
            <a:spLocks noGrp="1"/>
          </p:cNvSpPr>
          <p:nvPr>
            <p:ph type="body" sz="quarter" idx="23"/>
          </p:nvPr>
        </p:nvSpPr>
        <p:spPr>
          <a:xfrm>
            <a:off x="9255280" y="1769550"/>
            <a:ext cx="2450622"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5"/>
          <p:cNvSpPr>
            <a:spLocks noGrp="1"/>
          </p:cNvSpPr>
          <p:nvPr>
            <p:ph sz="quarter" idx="17"/>
          </p:nvPr>
        </p:nvSpPr>
        <p:spPr>
          <a:xfrm>
            <a:off x="490939" y="2623098"/>
            <a:ext cx="2436152"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5"/>
          <p:cNvSpPr>
            <a:spLocks noGrp="1"/>
          </p:cNvSpPr>
          <p:nvPr>
            <p:ph sz="quarter" idx="18"/>
          </p:nvPr>
        </p:nvSpPr>
        <p:spPr>
          <a:xfrm>
            <a:off x="3412422" y="2623098"/>
            <a:ext cx="2436152"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5"/>
          <p:cNvSpPr>
            <a:spLocks noGrp="1"/>
          </p:cNvSpPr>
          <p:nvPr>
            <p:ph sz="quarter" idx="19"/>
          </p:nvPr>
        </p:nvSpPr>
        <p:spPr>
          <a:xfrm>
            <a:off x="6332423" y="2623098"/>
            <a:ext cx="2436152"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5"/>
          <p:cNvSpPr>
            <a:spLocks noGrp="1"/>
          </p:cNvSpPr>
          <p:nvPr>
            <p:ph sz="quarter" idx="20"/>
          </p:nvPr>
        </p:nvSpPr>
        <p:spPr>
          <a:xfrm>
            <a:off x="9255280" y="2623098"/>
            <a:ext cx="2436152"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49810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out 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6" name="Content Placeholder 5"/>
          <p:cNvSpPr>
            <a:spLocks noGrp="1"/>
          </p:cNvSpPr>
          <p:nvPr>
            <p:ph sz="quarter" idx="12"/>
          </p:nvPr>
        </p:nvSpPr>
        <p:spPr>
          <a:xfrm>
            <a:off x="490938" y="1139825"/>
            <a:ext cx="7942744" cy="4806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14"/>
          </p:nvPr>
        </p:nvSpPr>
        <p:spPr>
          <a:xfrm>
            <a:off x="8658470" y="1206500"/>
            <a:ext cx="3041533" cy="4648200"/>
          </a:xfrm>
          <a:solidFill>
            <a:srgbClr val="E8E8E8"/>
          </a:solidFill>
        </p:spPr>
        <p:txBody>
          <a:bodyPr lIns="274320" tIns="182880" rIns="274320" bIns="182880"/>
          <a:lstStyle>
            <a:lvl1pPr>
              <a:lnSpc>
                <a:spcPct val="100000"/>
              </a:lnSpc>
              <a:spcAft>
                <a:spcPts val="600"/>
              </a:spcAft>
              <a:defRPr sz="1600" baseline="0">
                <a:solidFill>
                  <a:schemeClr val="tx2"/>
                </a:solidFill>
              </a:defRPr>
            </a:lvl1pPr>
            <a:lvl2pPr>
              <a:lnSpc>
                <a:spcPct val="100000"/>
              </a:lnSpc>
              <a:spcAft>
                <a:spcPts val="600"/>
              </a:spcAft>
              <a:defRPr sz="1600" i="1" baseline="0"/>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032612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llout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9" name="Content Placeholder 5"/>
          <p:cNvSpPr>
            <a:spLocks noGrp="1"/>
          </p:cNvSpPr>
          <p:nvPr>
            <p:ph sz="quarter" idx="14"/>
          </p:nvPr>
        </p:nvSpPr>
        <p:spPr>
          <a:xfrm>
            <a:off x="8658470" y="1206500"/>
            <a:ext cx="3041533" cy="4648200"/>
          </a:xfrm>
          <a:solidFill>
            <a:srgbClr val="E8E8E8"/>
          </a:solidFill>
        </p:spPr>
        <p:txBody>
          <a:bodyPr lIns="274320" tIns="182880" rIns="274320" bIns="182880"/>
          <a:lstStyle>
            <a:lvl1pPr>
              <a:lnSpc>
                <a:spcPct val="100000"/>
              </a:lnSpc>
              <a:spcAft>
                <a:spcPts val="600"/>
              </a:spcAft>
              <a:defRPr sz="1600" baseline="0">
                <a:solidFill>
                  <a:schemeClr val="tx2"/>
                </a:solidFill>
              </a:defRPr>
            </a:lvl1pPr>
            <a:lvl2pPr>
              <a:lnSpc>
                <a:spcPct val="100000"/>
              </a:lnSpc>
              <a:spcAft>
                <a:spcPts val="600"/>
              </a:spcAft>
              <a:defRPr sz="1600" i="1" baseline="0"/>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5"/>
          </p:nvPr>
        </p:nvSpPr>
        <p:spPr>
          <a:xfrm>
            <a:off x="490939" y="1206500"/>
            <a:ext cx="7937550" cy="4648200"/>
          </a:xfrm>
        </p:spPr>
        <p:txBody>
          <a:bodyPr/>
          <a:lstStyle>
            <a:lvl1pPr>
              <a:defRPr sz="1800">
                <a:solidFill>
                  <a:schemeClr val="bg2"/>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335646001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rom To">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5" name="Rectangle 4"/>
          <p:cNvSpPr/>
          <p:nvPr userDrawn="1"/>
        </p:nvSpPr>
        <p:spPr>
          <a:xfrm>
            <a:off x="489338" y="1458409"/>
            <a:ext cx="5347794" cy="4405816"/>
          </a:xfrm>
          <a:prstGeom prst="rect">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a:xfrm>
            <a:off x="6352209" y="1458409"/>
            <a:ext cx="5347794" cy="4405816"/>
          </a:xfrm>
          <a:prstGeom prst="rect">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10" name="Picture 9"/>
          <p:cNvPicPr>
            <a:picLocks noChangeAspect="1"/>
          </p:cNvPicPr>
          <p:nvPr userDrawn="1"/>
        </p:nvPicPr>
        <p:blipFill>
          <a:blip r:embed="rId2"/>
          <a:stretch>
            <a:fillRect/>
          </a:stretch>
        </p:blipFill>
        <p:spPr>
          <a:xfrm>
            <a:off x="5983968" y="3217928"/>
            <a:ext cx="253934" cy="596900"/>
          </a:xfrm>
          <a:prstGeom prst="rect">
            <a:avLst/>
          </a:prstGeom>
        </p:spPr>
      </p:pic>
      <p:sp>
        <p:nvSpPr>
          <p:cNvPr id="2" name="Title 1"/>
          <p:cNvSpPr>
            <a:spLocks noGrp="1"/>
          </p:cNvSpPr>
          <p:nvPr>
            <p:ph type="title"/>
          </p:nvPr>
        </p:nvSpPr>
        <p:spPr>
          <a:xfrm>
            <a:off x="489338" y="522779"/>
            <a:ext cx="11209064" cy="342206"/>
          </a:xfrm>
        </p:spPr>
        <p:txBody>
          <a:bodyPr/>
          <a:lstStyle>
            <a:lvl1pPr>
              <a:defRPr>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quarter" idx="14"/>
          </p:nvPr>
        </p:nvSpPr>
        <p:spPr>
          <a:xfrm>
            <a:off x="489339" y="1142212"/>
            <a:ext cx="5347755" cy="316199"/>
          </a:xfrm>
        </p:spPr>
        <p:txBody>
          <a:bodyPr/>
          <a:lstStyle>
            <a:lvl1pPr marL="0" indent="0">
              <a:lnSpc>
                <a:spcPct val="100000"/>
              </a:lnSpc>
              <a:spcAft>
                <a:spcPts val="0"/>
              </a:spcAft>
              <a:buFontTx/>
              <a:buNone/>
              <a:defRPr sz="1600" b="0" i="1">
                <a:solidFill>
                  <a:schemeClr val="tx2"/>
                </a:solidFill>
              </a:defRPr>
            </a:lvl1pPr>
            <a:lvl2pPr marL="0" indent="0">
              <a:lnSpc>
                <a:spcPct val="100000"/>
              </a:lnSpc>
              <a:spcAft>
                <a:spcPts val="0"/>
              </a:spcAft>
              <a:buFontTx/>
              <a:buNone/>
              <a:defRPr sz="1600" b="0" i="1">
                <a:solidFill>
                  <a:schemeClr val="tx2"/>
                </a:solidFill>
              </a:defRPr>
            </a:lvl2pPr>
            <a:lvl3pPr marL="0" indent="0">
              <a:lnSpc>
                <a:spcPct val="100000"/>
              </a:lnSpc>
              <a:spcAft>
                <a:spcPts val="0"/>
              </a:spcAft>
              <a:buFontTx/>
              <a:buNone/>
              <a:defRPr sz="1600" b="0" i="1">
                <a:solidFill>
                  <a:schemeClr val="tx2"/>
                </a:solidFill>
              </a:defRPr>
            </a:lvl3pPr>
            <a:lvl4pPr marL="0" indent="0">
              <a:lnSpc>
                <a:spcPct val="100000"/>
              </a:lnSpc>
              <a:spcAft>
                <a:spcPts val="0"/>
              </a:spcAft>
              <a:buFontTx/>
              <a:buNone/>
              <a:defRPr sz="1600" b="0" i="1">
                <a:solidFill>
                  <a:schemeClr val="tx2"/>
                </a:solidFill>
              </a:defRPr>
            </a:lvl4pPr>
            <a:lvl5pPr marL="0" indent="0">
              <a:lnSpc>
                <a:spcPct val="100000"/>
              </a:lnSpc>
              <a:spcAft>
                <a:spcPts val="0"/>
              </a:spcAft>
              <a:buFontTx/>
              <a:buNone/>
              <a:defRPr sz="1600" b="0" i="1">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729005" y="1587384"/>
            <a:ext cx="4875530" cy="4137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3"/>
          <p:cNvSpPr>
            <a:spLocks noGrp="1"/>
          </p:cNvSpPr>
          <p:nvPr>
            <p:ph type="body" sz="quarter" idx="15"/>
          </p:nvPr>
        </p:nvSpPr>
        <p:spPr>
          <a:xfrm>
            <a:off x="6361399" y="1142212"/>
            <a:ext cx="5338604" cy="316199"/>
          </a:xfrm>
        </p:spPr>
        <p:txBody>
          <a:bodyPr/>
          <a:lstStyle>
            <a:lvl1pPr marL="0" indent="0">
              <a:lnSpc>
                <a:spcPct val="100000"/>
              </a:lnSpc>
              <a:spcAft>
                <a:spcPts val="0"/>
              </a:spcAft>
              <a:buFontTx/>
              <a:buNone/>
              <a:defRPr sz="1600" b="0" i="1">
                <a:solidFill>
                  <a:schemeClr val="tx2"/>
                </a:solidFill>
              </a:defRPr>
            </a:lvl1pPr>
            <a:lvl2pPr marL="0" indent="0">
              <a:lnSpc>
                <a:spcPct val="100000"/>
              </a:lnSpc>
              <a:spcAft>
                <a:spcPts val="0"/>
              </a:spcAft>
              <a:buFontTx/>
              <a:buNone/>
              <a:defRPr sz="1600" b="0" i="1">
                <a:solidFill>
                  <a:schemeClr val="tx2"/>
                </a:solidFill>
              </a:defRPr>
            </a:lvl2pPr>
            <a:lvl3pPr marL="0" indent="0">
              <a:lnSpc>
                <a:spcPct val="100000"/>
              </a:lnSpc>
              <a:spcAft>
                <a:spcPts val="0"/>
              </a:spcAft>
              <a:buFontTx/>
              <a:buNone/>
              <a:defRPr sz="1600" b="0" i="1">
                <a:solidFill>
                  <a:schemeClr val="tx2"/>
                </a:solidFill>
              </a:defRPr>
            </a:lvl3pPr>
            <a:lvl4pPr marL="0" indent="0">
              <a:lnSpc>
                <a:spcPct val="100000"/>
              </a:lnSpc>
              <a:spcAft>
                <a:spcPts val="0"/>
              </a:spcAft>
              <a:buFontTx/>
              <a:buNone/>
              <a:defRPr sz="1600" b="0" i="1">
                <a:solidFill>
                  <a:schemeClr val="tx2"/>
                </a:solidFill>
              </a:defRPr>
            </a:lvl4pPr>
            <a:lvl5pPr marL="0" indent="0">
              <a:lnSpc>
                <a:spcPct val="100000"/>
              </a:lnSpc>
              <a:spcAft>
                <a:spcPts val="0"/>
              </a:spcAft>
              <a:buFontTx/>
              <a:buNone/>
              <a:defRPr sz="1600" b="0" i="1">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5"/>
          <p:cNvSpPr>
            <a:spLocks noGrp="1"/>
          </p:cNvSpPr>
          <p:nvPr>
            <p:ph sz="quarter" idx="16"/>
          </p:nvPr>
        </p:nvSpPr>
        <p:spPr>
          <a:xfrm>
            <a:off x="6586412" y="1587384"/>
            <a:ext cx="4875530" cy="4137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4993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ption 4">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stretch>
            <a:fillRect/>
          </a:stretch>
        </p:blipFill>
        <p:spPr bwMode="black">
          <a:xfrm>
            <a:off x="11290296" y="6075784"/>
            <a:ext cx="496467" cy="496467"/>
          </a:xfrm>
          <a:prstGeom prst="rect">
            <a:avLst/>
          </a:prstGeom>
        </p:spPr>
      </p:pic>
      <p:sp>
        <p:nvSpPr>
          <p:cNvPr id="13" name="TextBox 12"/>
          <p:cNvSpPr txBox="1"/>
          <p:nvPr userDrawn="1"/>
        </p:nvSpPr>
        <p:spPr>
          <a:xfrm>
            <a:off x="499064" y="6329844"/>
            <a:ext cx="6629400"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smtClean="0">
                <a:solidFill>
                  <a:schemeClr val="tx2"/>
                </a:solidFill>
              </a:rPr>
              <a:t>© 2017 AT&amp;T Intellectual</a:t>
            </a:r>
            <a:r>
              <a:rPr lang="en-US" sz="600" baseline="0" dirty="0" smtClean="0">
                <a:solidFill>
                  <a:schemeClr val="tx2"/>
                </a:solidFill>
              </a:rPr>
              <a:t> Property. All rights reserved.</a:t>
            </a:r>
            <a:r>
              <a:rPr lang="en-US" sz="600" dirty="0" smtClean="0">
                <a:solidFill>
                  <a:schemeClr val="tx2"/>
                </a:solidFill>
              </a:rPr>
              <a:t> AT&amp;T, Globe logo, Mobilizing Your World and DIRECTV are registered trademarks and service marks of AT&amp;T Intellectual Property and/or AT&amp;T affiliated companies.</a:t>
            </a:r>
            <a:r>
              <a:rPr lang="en-US" sz="600" baseline="0" dirty="0" smtClean="0">
                <a:solidFill>
                  <a:schemeClr val="tx2"/>
                </a:solidFill>
              </a:rPr>
              <a:t> </a:t>
            </a:r>
            <a:r>
              <a:rPr lang="en-US" sz="600" dirty="0" smtClean="0">
                <a:solidFill>
                  <a:schemeClr val="tx2"/>
                </a:solidFill>
              </a:rPr>
              <a:t>All other marks are the property of their respective owners. AT&amp;T Proprietary (Internal Use Only). Not for use or disclosure outside the AT&amp;T companies except under written agreement.</a:t>
            </a:r>
          </a:p>
        </p:txBody>
      </p:sp>
      <p:sp>
        <p:nvSpPr>
          <p:cNvPr id="4" name="Picture Placeholder 3"/>
          <p:cNvSpPr>
            <a:spLocks noGrp="1"/>
          </p:cNvSpPr>
          <p:nvPr>
            <p:ph type="pic" sz="quarter" idx="15"/>
          </p:nvPr>
        </p:nvSpPr>
        <p:spPr>
          <a:xfrm>
            <a:off x="-1" y="0"/>
            <a:ext cx="2999232" cy="1645920"/>
          </a:xfrm>
        </p:spPr>
        <p:txBody>
          <a:bodyPr/>
          <a:lstStyle>
            <a:lvl1pPr>
              <a:defRPr sz="1800">
                <a:solidFill>
                  <a:schemeClr val="bg2"/>
                </a:solidFill>
              </a:defRPr>
            </a:lvl1pPr>
          </a:lstStyle>
          <a:p>
            <a:r>
              <a:rPr lang="en-US" dirty="0" smtClean="0"/>
              <a:t>Click icon to add picture</a:t>
            </a:r>
            <a:endParaRPr lang="en-US" dirty="0"/>
          </a:p>
        </p:txBody>
      </p:sp>
      <p:sp>
        <p:nvSpPr>
          <p:cNvPr id="21" name="Picture Placeholder 3"/>
          <p:cNvSpPr>
            <a:spLocks noGrp="1"/>
          </p:cNvSpPr>
          <p:nvPr>
            <p:ph type="pic" sz="quarter" idx="16"/>
          </p:nvPr>
        </p:nvSpPr>
        <p:spPr>
          <a:xfrm>
            <a:off x="3063197" y="0"/>
            <a:ext cx="2999232" cy="1645920"/>
          </a:xfrm>
        </p:spPr>
        <p:txBody>
          <a:bodyPr/>
          <a:lstStyle>
            <a:lvl1pPr>
              <a:defRPr sz="1800">
                <a:solidFill>
                  <a:schemeClr val="bg2"/>
                </a:solidFill>
              </a:defRPr>
            </a:lvl1pPr>
          </a:lstStyle>
          <a:p>
            <a:r>
              <a:rPr lang="en-US" dirty="0" smtClean="0"/>
              <a:t>Click icon to add picture</a:t>
            </a:r>
            <a:endParaRPr lang="en-US" dirty="0"/>
          </a:p>
        </p:txBody>
      </p:sp>
      <p:sp>
        <p:nvSpPr>
          <p:cNvPr id="22" name="Picture Placeholder 3"/>
          <p:cNvSpPr>
            <a:spLocks noGrp="1"/>
          </p:cNvSpPr>
          <p:nvPr>
            <p:ph type="pic" sz="quarter" idx="17"/>
          </p:nvPr>
        </p:nvSpPr>
        <p:spPr>
          <a:xfrm>
            <a:off x="6126395" y="0"/>
            <a:ext cx="2999232" cy="1645920"/>
          </a:xfrm>
        </p:spPr>
        <p:txBody>
          <a:bodyPr/>
          <a:lstStyle>
            <a:lvl1pPr>
              <a:defRPr sz="1800">
                <a:solidFill>
                  <a:schemeClr val="bg2"/>
                </a:solidFill>
              </a:defRPr>
            </a:lvl1pPr>
          </a:lstStyle>
          <a:p>
            <a:r>
              <a:rPr lang="en-US" dirty="0" smtClean="0"/>
              <a:t>Click icon to add picture</a:t>
            </a:r>
            <a:endParaRPr lang="en-US" dirty="0"/>
          </a:p>
        </p:txBody>
      </p:sp>
      <p:sp>
        <p:nvSpPr>
          <p:cNvPr id="23" name="Picture Placeholder 3"/>
          <p:cNvSpPr>
            <a:spLocks noGrp="1"/>
          </p:cNvSpPr>
          <p:nvPr>
            <p:ph type="pic" sz="quarter" idx="18"/>
          </p:nvPr>
        </p:nvSpPr>
        <p:spPr>
          <a:xfrm>
            <a:off x="9189593" y="0"/>
            <a:ext cx="2999232" cy="1645920"/>
          </a:xfrm>
        </p:spPr>
        <p:txBody>
          <a:bodyPr/>
          <a:lstStyle>
            <a:lvl1pPr>
              <a:defRPr sz="1800">
                <a:solidFill>
                  <a:schemeClr val="bg2"/>
                </a:solidFill>
              </a:defRPr>
            </a:lvl1pPr>
          </a:lstStyle>
          <a:p>
            <a:r>
              <a:rPr lang="en-US" dirty="0" smtClean="0"/>
              <a:t>Click icon to add picture</a:t>
            </a:r>
            <a:endParaRPr lang="en-US" dirty="0"/>
          </a:p>
        </p:txBody>
      </p:sp>
      <p:sp>
        <p:nvSpPr>
          <p:cNvPr id="24" name="Picture Placeholder 3"/>
          <p:cNvSpPr>
            <a:spLocks noGrp="1"/>
          </p:cNvSpPr>
          <p:nvPr>
            <p:ph type="pic" sz="quarter" idx="19"/>
          </p:nvPr>
        </p:nvSpPr>
        <p:spPr>
          <a:xfrm>
            <a:off x="-1" y="1719596"/>
            <a:ext cx="2999232" cy="1645920"/>
          </a:xfrm>
        </p:spPr>
        <p:txBody>
          <a:bodyPr/>
          <a:lstStyle>
            <a:lvl1pPr>
              <a:defRPr sz="1800">
                <a:solidFill>
                  <a:schemeClr val="bg2"/>
                </a:solidFill>
              </a:defRPr>
            </a:lvl1pPr>
          </a:lstStyle>
          <a:p>
            <a:r>
              <a:rPr lang="en-US" dirty="0" smtClean="0"/>
              <a:t>Click icon to add picture</a:t>
            </a:r>
            <a:endParaRPr lang="en-US" dirty="0"/>
          </a:p>
        </p:txBody>
      </p:sp>
      <p:sp>
        <p:nvSpPr>
          <p:cNvPr id="25" name="Picture Placeholder 3"/>
          <p:cNvSpPr>
            <a:spLocks noGrp="1"/>
          </p:cNvSpPr>
          <p:nvPr>
            <p:ph type="pic" sz="quarter" idx="20"/>
          </p:nvPr>
        </p:nvSpPr>
        <p:spPr>
          <a:xfrm>
            <a:off x="3063197" y="1719596"/>
            <a:ext cx="2999232" cy="1645920"/>
          </a:xfrm>
        </p:spPr>
        <p:txBody>
          <a:bodyPr/>
          <a:lstStyle>
            <a:lvl1pPr>
              <a:defRPr sz="1800">
                <a:solidFill>
                  <a:schemeClr val="bg2"/>
                </a:solidFill>
              </a:defRPr>
            </a:lvl1pPr>
          </a:lstStyle>
          <a:p>
            <a:r>
              <a:rPr lang="en-US" dirty="0" smtClean="0"/>
              <a:t>Click icon to add picture</a:t>
            </a:r>
            <a:endParaRPr lang="en-US" dirty="0"/>
          </a:p>
        </p:txBody>
      </p:sp>
      <p:sp>
        <p:nvSpPr>
          <p:cNvPr id="26" name="Picture Placeholder 3"/>
          <p:cNvSpPr>
            <a:spLocks noGrp="1"/>
          </p:cNvSpPr>
          <p:nvPr>
            <p:ph type="pic" sz="quarter" idx="21"/>
          </p:nvPr>
        </p:nvSpPr>
        <p:spPr>
          <a:xfrm>
            <a:off x="6126395" y="1719596"/>
            <a:ext cx="2999232" cy="1645920"/>
          </a:xfrm>
        </p:spPr>
        <p:txBody>
          <a:bodyPr/>
          <a:lstStyle>
            <a:lvl1pPr>
              <a:defRPr sz="1800">
                <a:solidFill>
                  <a:schemeClr val="bg2"/>
                </a:solidFill>
              </a:defRPr>
            </a:lvl1pPr>
          </a:lstStyle>
          <a:p>
            <a:r>
              <a:rPr lang="en-US" dirty="0" smtClean="0"/>
              <a:t>Click icon to add picture</a:t>
            </a:r>
            <a:endParaRPr lang="en-US" dirty="0"/>
          </a:p>
        </p:txBody>
      </p:sp>
      <p:sp>
        <p:nvSpPr>
          <p:cNvPr id="27" name="Picture Placeholder 3"/>
          <p:cNvSpPr>
            <a:spLocks noGrp="1"/>
          </p:cNvSpPr>
          <p:nvPr>
            <p:ph type="pic" sz="quarter" idx="22"/>
          </p:nvPr>
        </p:nvSpPr>
        <p:spPr>
          <a:xfrm>
            <a:off x="9189593" y="1719596"/>
            <a:ext cx="2999232" cy="1645920"/>
          </a:xfrm>
        </p:spPr>
        <p:txBody>
          <a:bodyPr/>
          <a:lstStyle>
            <a:lvl1pPr>
              <a:defRPr sz="1800">
                <a:solidFill>
                  <a:schemeClr val="bg2"/>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499742" y="3657600"/>
            <a:ext cx="11209064" cy="1517904"/>
          </a:xfrm>
        </p:spPr>
        <p:txBody>
          <a:bodyPr anchor="t" anchorCtr="0"/>
          <a:lstStyle>
            <a:lvl1pPr>
              <a:lnSpc>
                <a:spcPct val="82000"/>
              </a:lnSpc>
              <a:spcAft>
                <a:spcPts val="800"/>
              </a:spcAft>
              <a:defRPr sz="3600">
                <a:solidFill>
                  <a:schemeClr val="tx1"/>
                </a:solidFill>
              </a:defRPr>
            </a:lvl1pPr>
          </a:lstStyle>
          <a:p>
            <a:r>
              <a:rPr lang="en-US" dirty="0" smtClean="0"/>
              <a:t>Click to edit Master title style</a:t>
            </a:r>
            <a:br>
              <a:rPr lang="en-US" dirty="0" smtClean="0"/>
            </a:br>
            <a:r>
              <a:rPr lang="en-US" dirty="0" smtClean="0"/>
              <a:t>type style</a:t>
            </a:r>
            <a:endParaRPr lang="en-US" dirty="0"/>
          </a:p>
        </p:txBody>
      </p:sp>
      <p:sp>
        <p:nvSpPr>
          <p:cNvPr id="5" name="Text Placeholder 4"/>
          <p:cNvSpPr>
            <a:spLocks noGrp="1"/>
          </p:cNvSpPr>
          <p:nvPr>
            <p:ph type="body" sz="quarter" idx="23"/>
          </p:nvPr>
        </p:nvSpPr>
        <p:spPr>
          <a:xfrm>
            <a:off x="499742" y="4581144"/>
            <a:ext cx="11213719" cy="457200"/>
          </a:xfrm>
        </p:spPr>
        <p:txBody>
          <a:bodyPr/>
          <a:lstStyle/>
          <a:p>
            <a:pPr lvl="0"/>
            <a:r>
              <a:rPr lang="en-US" smtClean="0"/>
              <a:t>Click to edit Master text styles</a:t>
            </a:r>
          </a:p>
        </p:txBody>
      </p:sp>
      <p:sp>
        <p:nvSpPr>
          <p:cNvPr id="10" name="Text Placeholder 9"/>
          <p:cNvSpPr>
            <a:spLocks noGrp="1"/>
          </p:cNvSpPr>
          <p:nvPr>
            <p:ph type="body" sz="quarter" idx="13"/>
          </p:nvPr>
        </p:nvSpPr>
        <p:spPr>
          <a:xfrm>
            <a:off x="499743" y="5303520"/>
            <a:ext cx="8651774" cy="820952"/>
          </a:xfrm>
        </p:spPr>
        <p:txBody>
          <a:bodyPr/>
          <a:lstStyle>
            <a:lvl1pPr marL="0" indent="0">
              <a:lnSpc>
                <a:spcPct val="100000"/>
              </a:lnSpc>
              <a:spcAft>
                <a:spcPts val="600"/>
              </a:spcAft>
              <a:buFontTx/>
              <a:buNone/>
              <a:defRPr sz="2000">
                <a:solidFill>
                  <a:schemeClr val="tx2"/>
                </a:solidFill>
              </a:defRPr>
            </a:lvl1pPr>
            <a:lvl2pPr marL="0" indent="0">
              <a:lnSpc>
                <a:spcPct val="100000"/>
              </a:lnSpc>
              <a:spcAft>
                <a:spcPts val="600"/>
              </a:spcAft>
              <a:buFontTx/>
              <a:buNone/>
              <a:defRPr sz="2000">
                <a:solidFill>
                  <a:schemeClr val="tx2"/>
                </a:solidFill>
              </a:defRPr>
            </a:lvl2pPr>
            <a:lvl3pPr marL="0" indent="0">
              <a:lnSpc>
                <a:spcPct val="100000"/>
              </a:lnSpc>
              <a:spcAft>
                <a:spcPts val="600"/>
              </a:spcAft>
              <a:buFontTx/>
              <a:buNone/>
              <a:defRPr sz="2000">
                <a:solidFill>
                  <a:schemeClr val="tx2"/>
                </a:solidFill>
              </a:defRPr>
            </a:lvl3pPr>
            <a:lvl4pPr marL="0" indent="0">
              <a:lnSpc>
                <a:spcPct val="100000"/>
              </a:lnSpc>
              <a:spcAft>
                <a:spcPts val="600"/>
              </a:spcAft>
              <a:buFontTx/>
              <a:buNone/>
              <a:defRPr sz="2000">
                <a:solidFill>
                  <a:schemeClr val="tx2"/>
                </a:solidFill>
              </a:defRPr>
            </a:lvl4pPr>
            <a:lvl5pPr marL="0" indent="0">
              <a:lnSpc>
                <a:spcPct val="100000"/>
              </a:lnSpc>
              <a:spcAft>
                <a:spcPts val="600"/>
              </a:spcAft>
              <a:buFontTx/>
              <a:buNone/>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278824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52404081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12CB907E-C602-C34B-93F7-CA9E40714286}" type="slidenum">
              <a:rPr lang="en-US" smtClean="0"/>
              <a:pPr/>
              <a:t>‹#›</a:t>
            </a:fld>
            <a:r>
              <a:rPr lang="en-US" dirty="0" smtClean="0"/>
              <a:t> </a:t>
            </a:r>
            <a:endParaRPr lang="en-US" dirty="0"/>
          </a:p>
        </p:txBody>
      </p:sp>
    </p:spTree>
    <p:extLst>
      <p:ext uri="{BB962C8B-B14F-4D97-AF65-F5344CB8AC3E}">
        <p14:creationId xmlns:p14="http://schemas.microsoft.com/office/powerpoint/2010/main" val="180149873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Globe White Background">
    <p:spTree>
      <p:nvGrpSpPr>
        <p:cNvPr id="1" name=""/>
        <p:cNvGrpSpPr/>
        <p:nvPr/>
      </p:nvGrpSpPr>
      <p:grpSpPr>
        <a:xfrm>
          <a:off x="0" y="0"/>
          <a:ext cx="0" cy="0"/>
          <a:chOff x="0" y="0"/>
          <a:chExt cx="0" cy="0"/>
        </a:xfrm>
      </p:grpSpPr>
      <p:sp>
        <p:nvSpPr>
          <p:cNvPr id="14" name="Rectangle 13"/>
          <p:cNvSpPr/>
          <p:nvPr userDrawn="1"/>
        </p:nvSpPr>
        <p:spPr bwMode="white">
          <a:xfrm>
            <a:off x="282149" y="1"/>
            <a:ext cx="4066573"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5" name="Picture 4"/>
          <p:cNvPicPr>
            <a:picLocks noChangeAspect="1"/>
          </p:cNvPicPr>
          <p:nvPr userDrawn="1"/>
        </p:nvPicPr>
        <p:blipFill>
          <a:blip r:embed="rId2"/>
          <a:stretch>
            <a:fillRect/>
          </a:stretch>
        </p:blipFill>
        <p:spPr bwMode="black">
          <a:xfrm>
            <a:off x="4913044" y="2189163"/>
            <a:ext cx="2339848" cy="2339848"/>
          </a:xfrm>
          <a:prstGeom prst="rect">
            <a:avLst/>
          </a:prstGeom>
        </p:spPr>
      </p:pic>
    </p:spTree>
    <p:extLst>
      <p:ext uri="{BB962C8B-B14F-4D97-AF65-F5344CB8AC3E}">
        <p14:creationId xmlns:p14="http://schemas.microsoft.com/office/powerpoint/2010/main" val="34306927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MYW White Background">
    <p:spTree>
      <p:nvGrpSpPr>
        <p:cNvPr id="1" name=""/>
        <p:cNvGrpSpPr/>
        <p:nvPr/>
      </p:nvGrpSpPr>
      <p:grpSpPr>
        <a:xfrm>
          <a:off x="0" y="0"/>
          <a:ext cx="0" cy="0"/>
          <a:chOff x="0" y="0"/>
          <a:chExt cx="0" cy="0"/>
        </a:xfrm>
      </p:grpSpPr>
      <p:sp>
        <p:nvSpPr>
          <p:cNvPr id="14" name="Rectangle 13"/>
          <p:cNvSpPr/>
          <p:nvPr userDrawn="1"/>
        </p:nvSpPr>
        <p:spPr bwMode="white">
          <a:xfrm>
            <a:off x="282149" y="1"/>
            <a:ext cx="4066573"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683483" y="2212383"/>
            <a:ext cx="4821858" cy="2433234"/>
          </a:xfrm>
          <a:prstGeom prst="rect">
            <a:avLst/>
          </a:prstGeom>
        </p:spPr>
      </p:pic>
    </p:spTree>
    <p:extLst>
      <p:ext uri="{BB962C8B-B14F-4D97-AF65-F5344CB8AC3E}">
        <p14:creationId xmlns:p14="http://schemas.microsoft.com/office/powerpoint/2010/main" val="189191904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Globe Black Background">
    <p:bg>
      <p:bgRef idx="1001">
        <a:schemeClr val="bg2"/>
      </p:bgRef>
    </p:bg>
    <p:spTree>
      <p:nvGrpSpPr>
        <p:cNvPr id="1" name=""/>
        <p:cNvGrpSpPr/>
        <p:nvPr/>
      </p:nvGrpSpPr>
      <p:grpSpPr>
        <a:xfrm>
          <a:off x="0" y="0"/>
          <a:ext cx="0" cy="0"/>
          <a:chOff x="0" y="0"/>
          <a:chExt cx="0" cy="0"/>
        </a:xfrm>
      </p:grpSpPr>
      <p:sp>
        <p:nvSpPr>
          <p:cNvPr id="14" name="Rectangle 13"/>
          <p:cNvSpPr/>
          <p:nvPr userDrawn="1"/>
        </p:nvSpPr>
        <p:spPr bwMode="white">
          <a:xfrm>
            <a:off x="282149" y="1"/>
            <a:ext cx="4066573" cy="5036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5" name="Picture 4"/>
          <p:cNvPicPr>
            <a:picLocks noChangeAspect="1"/>
          </p:cNvPicPr>
          <p:nvPr userDrawn="1"/>
        </p:nvPicPr>
        <p:blipFill>
          <a:blip r:embed="rId2"/>
          <a:stretch>
            <a:fillRect/>
          </a:stretch>
        </p:blipFill>
        <p:spPr bwMode="black">
          <a:xfrm>
            <a:off x="4924488" y="2189163"/>
            <a:ext cx="2339848" cy="2339848"/>
          </a:xfrm>
          <a:prstGeom prst="rect">
            <a:avLst/>
          </a:prstGeom>
        </p:spPr>
      </p:pic>
    </p:spTree>
    <p:extLst>
      <p:ext uri="{BB962C8B-B14F-4D97-AF65-F5344CB8AC3E}">
        <p14:creationId xmlns:p14="http://schemas.microsoft.com/office/powerpoint/2010/main" val="30664820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MYW Black Background">
    <p:bg>
      <p:bgRef idx="1001">
        <a:schemeClr val="bg2"/>
      </p:bgRef>
    </p:bg>
    <p:spTree>
      <p:nvGrpSpPr>
        <p:cNvPr id="1" name=""/>
        <p:cNvGrpSpPr/>
        <p:nvPr/>
      </p:nvGrpSpPr>
      <p:grpSpPr>
        <a:xfrm>
          <a:off x="0" y="0"/>
          <a:ext cx="0" cy="0"/>
          <a:chOff x="0" y="0"/>
          <a:chExt cx="0" cy="0"/>
        </a:xfrm>
      </p:grpSpPr>
      <p:sp>
        <p:nvSpPr>
          <p:cNvPr id="14" name="Rectangle 13"/>
          <p:cNvSpPr/>
          <p:nvPr userDrawn="1"/>
        </p:nvSpPr>
        <p:spPr bwMode="white">
          <a:xfrm>
            <a:off x="1" y="1"/>
            <a:ext cx="4348722" cy="5036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683483" y="2212383"/>
            <a:ext cx="4821858" cy="2433233"/>
          </a:xfrm>
          <a:prstGeom prst="rect">
            <a:avLst/>
          </a:prstGeom>
        </p:spPr>
      </p:pic>
    </p:spTree>
    <p:extLst>
      <p:ext uri="{BB962C8B-B14F-4D97-AF65-F5344CB8AC3E}">
        <p14:creationId xmlns:p14="http://schemas.microsoft.com/office/powerpoint/2010/main" val="2889349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Globe Blue Background">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white">
          <a:xfrm>
            <a:off x="1" y="1"/>
            <a:ext cx="4348722"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5" name="Picture 4"/>
          <p:cNvPicPr>
            <a:picLocks noChangeAspect="1"/>
          </p:cNvPicPr>
          <p:nvPr userDrawn="1"/>
        </p:nvPicPr>
        <p:blipFill>
          <a:blip r:embed="rId2"/>
          <a:stretch>
            <a:fillRect/>
          </a:stretch>
        </p:blipFill>
        <p:spPr bwMode="black">
          <a:xfrm>
            <a:off x="5296001" y="2560638"/>
            <a:ext cx="1596822" cy="1596822"/>
          </a:xfrm>
          <a:prstGeom prst="rect">
            <a:avLst/>
          </a:prstGeom>
        </p:spPr>
      </p:pic>
    </p:spTree>
    <p:extLst>
      <p:ext uri="{BB962C8B-B14F-4D97-AF65-F5344CB8AC3E}">
        <p14:creationId xmlns:p14="http://schemas.microsoft.com/office/powerpoint/2010/main" val="28888746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MYW Blue Background">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white">
          <a:xfrm>
            <a:off x="282149" y="1"/>
            <a:ext cx="4066573"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15" name="Rectangle 14"/>
          <p:cNvSpPr/>
          <p:nvPr userDrawn="1"/>
        </p:nvSpPr>
        <p:spPr bwMode="white">
          <a:xfrm>
            <a:off x="11177323" y="6078715"/>
            <a:ext cx="1011502" cy="4744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683483" y="2212383"/>
            <a:ext cx="4821858" cy="2433233"/>
          </a:xfrm>
          <a:prstGeom prst="rect">
            <a:avLst/>
          </a:prstGeom>
        </p:spPr>
      </p:pic>
    </p:spTree>
    <p:extLst>
      <p:ext uri="{BB962C8B-B14F-4D97-AF65-F5344CB8AC3E}">
        <p14:creationId xmlns:p14="http://schemas.microsoft.com/office/powerpoint/2010/main" val="454432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Option 5">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bwMode="black">
          <a:xfrm>
            <a:off x="11290296" y="6075784"/>
            <a:ext cx="496467" cy="496467"/>
          </a:xfrm>
          <a:prstGeom prst="rect">
            <a:avLst/>
          </a:prstGeom>
        </p:spPr>
      </p:pic>
      <p:sp>
        <p:nvSpPr>
          <p:cNvPr id="6" name="TextBox 5"/>
          <p:cNvSpPr txBox="1"/>
          <p:nvPr userDrawn="1"/>
        </p:nvSpPr>
        <p:spPr>
          <a:xfrm>
            <a:off x="499064" y="6329844"/>
            <a:ext cx="6629400"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smtClean="0">
                <a:solidFill>
                  <a:schemeClr val="tx2"/>
                </a:solidFill>
              </a:rPr>
              <a:t>© 2017 AT&amp;T Intellectual</a:t>
            </a:r>
            <a:r>
              <a:rPr lang="en-US" sz="600" baseline="0" dirty="0" smtClean="0">
                <a:solidFill>
                  <a:schemeClr val="tx2"/>
                </a:solidFill>
              </a:rPr>
              <a:t> Property. All rights reserved.</a:t>
            </a:r>
            <a:r>
              <a:rPr lang="en-US" sz="600" dirty="0" smtClean="0">
                <a:solidFill>
                  <a:schemeClr val="tx2"/>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2" name="Picture Placeholder 3"/>
          <p:cNvSpPr>
            <a:spLocks noGrp="1"/>
          </p:cNvSpPr>
          <p:nvPr>
            <p:ph type="pic" sz="quarter" idx="16"/>
          </p:nvPr>
        </p:nvSpPr>
        <p:spPr>
          <a:xfrm>
            <a:off x="0" y="1"/>
            <a:ext cx="12188825" cy="3425825"/>
          </a:xfrm>
        </p:spPr>
        <p:txBody>
          <a:bodyPr/>
          <a:lstStyle>
            <a:lvl1pPr>
              <a:defRPr sz="1800">
                <a:solidFill>
                  <a:schemeClr val="bg2"/>
                </a:solidFill>
              </a:defRPr>
            </a:lvl1pPr>
          </a:lstStyle>
          <a:p>
            <a:r>
              <a:rPr lang="en-US" dirty="0" smtClean="0"/>
              <a:t>Click icon to add picture</a:t>
            </a:r>
            <a:endParaRPr lang="en-US" dirty="0"/>
          </a:p>
        </p:txBody>
      </p:sp>
      <p:sp>
        <p:nvSpPr>
          <p:cNvPr id="2" name="Title 1"/>
          <p:cNvSpPr>
            <a:spLocks noGrp="1"/>
          </p:cNvSpPr>
          <p:nvPr>
            <p:ph type="title"/>
          </p:nvPr>
        </p:nvSpPr>
        <p:spPr>
          <a:xfrm>
            <a:off x="498798" y="3657600"/>
            <a:ext cx="11209064" cy="1517904"/>
          </a:xfrm>
        </p:spPr>
        <p:txBody>
          <a:bodyPr anchor="t" anchorCtr="0"/>
          <a:lstStyle>
            <a:lvl1pPr>
              <a:lnSpc>
                <a:spcPct val="82000"/>
              </a:lnSpc>
              <a:spcAft>
                <a:spcPts val="800"/>
              </a:spcAft>
              <a:defRPr sz="3600">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7"/>
          </p:nvPr>
        </p:nvSpPr>
        <p:spPr>
          <a:xfrm>
            <a:off x="498798" y="4581144"/>
            <a:ext cx="11213719" cy="457200"/>
          </a:xfrm>
        </p:spPr>
        <p:txBody>
          <a:bodyPr/>
          <a:lstStyle/>
          <a:p>
            <a:pPr lvl="0"/>
            <a:r>
              <a:rPr lang="en-US" smtClean="0"/>
              <a:t>Click to edit Master text styles</a:t>
            </a:r>
          </a:p>
        </p:txBody>
      </p:sp>
      <p:sp>
        <p:nvSpPr>
          <p:cNvPr id="10" name="Text Placeholder 9"/>
          <p:cNvSpPr>
            <a:spLocks noGrp="1"/>
          </p:cNvSpPr>
          <p:nvPr>
            <p:ph type="body" sz="quarter" idx="13"/>
          </p:nvPr>
        </p:nvSpPr>
        <p:spPr>
          <a:xfrm>
            <a:off x="498799" y="5303520"/>
            <a:ext cx="8651774" cy="820952"/>
          </a:xfrm>
        </p:spPr>
        <p:txBody>
          <a:bodyPr/>
          <a:lstStyle>
            <a:lvl1pPr marL="0" indent="0">
              <a:lnSpc>
                <a:spcPct val="100000"/>
              </a:lnSpc>
              <a:spcAft>
                <a:spcPts val="600"/>
              </a:spcAft>
              <a:buFontTx/>
              <a:buNone/>
              <a:defRPr sz="2000">
                <a:solidFill>
                  <a:schemeClr val="tx2"/>
                </a:solidFill>
              </a:defRPr>
            </a:lvl1pPr>
            <a:lvl2pPr marL="0" indent="0">
              <a:lnSpc>
                <a:spcPct val="100000"/>
              </a:lnSpc>
              <a:spcAft>
                <a:spcPts val="600"/>
              </a:spcAft>
              <a:buFontTx/>
              <a:buNone/>
              <a:defRPr sz="2000">
                <a:solidFill>
                  <a:schemeClr val="tx2"/>
                </a:solidFill>
              </a:defRPr>
            </a:lvl2pPr>
            <a:lvl3pPr marL="0" indent="0">
              <a:lnSpc>
                <a:spcPct val="100000"/>
              </a:lnSpc>
              <a:spcAft>
                <a:spcPts val="600"/>
              </a:spcAft>
              <a:buFontTx/>
              <a:buNone/>
              <a:defRPr sz="2000">
                <a:solidFill>
                  <a:schemeClr val="tx2"/>
                </a:solidFill>
              </a:defRPr>
            </a:lvl3pPr>
            <a:lvl4pPr marL="0" indent="0">
              <a:lnSpc>
                <a:spcPct val="100000"/>
              </a:lnSpc>
              <a:spcAft>
                <a:spcPts val="600"/>
              </a:spcAft>
              <a:buFontTx/>
              <a:buNone/>
              <a:defRPr sz="2000">
                <a:solidFill>
                  <a:schemeClr val="tx2"/>
                </a:solidFill>
              </a:defRPr>
            </a:lvl4pPr>
            <a:lvl5pPr marL="0" indent="0">
              <a:lnSpc>
                <a:spcPct val="100000"/>
              </a:lnSpc>
              <a:spcAft>
                <a:spcPts val="600"/>
              </a:spcAft>
              <a:buFontTx/>
              <a:buNone/>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28637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ption 6">
    <p:bg>
      <p:bgRef idx="1001">
        <a:schemeClr val="bg2"/>
      </p:bgRef>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stretch>
            <a:fillRect/>
          </a:stretch>
        </p:blipFill>
        <p:spPr bwMode="black">
          <a:xfrm>
            <a:off x="11290296" y="6075784"/>
            <a:ext cx="496467" cy="496467"/>
          </a:xfrm>
          <a:prstGeom prst="rect">
            <a:avLst/>
          </a:prstGeom>
        </p:spPr>
      </p:pic>
      <p:sp>
        <p:nvSpPr>
          <p:cNvPr id="13" name="TextBox 12"/>
          <p:cNvSpPr txBox="1"/>
          <p:nvPr userDrawn="1"/>
        </p:nvSpPr>
        <p:spPr>
          <a:xfrm>
            <a:off x="499064" y="6329844"/>
            <a:ext cx="6629400"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smtClean="0">
                <a:solidFill>
                  <a:schemeClr val="tx1"/>
                </a:solidFill>
              </a:rPr>
              <a:t>© 2017 AT&amp;T Intellectual</a:t>
            </a:r>
            <a:r>
              <a:rPr lang="en-US" sz="600" baseline="0" dirty="0" smtClean="0">
                <a:solidFill>
                  <a:schemeClr val="tx1"/>
                </a:solidFill>
              </a:rPr>
              <a:t> Property. All rights reserved.</a:t>
            </a:r>
            <a:r>
              <a:rPr lang="en-US" sz="600" dirty="0" smtClean="0">
                <a:solidFill>
                  <a:schemeClr val="tx1"/>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4" name="Picture Placeholder 3"/>
          <p:cNvSpPr>
            <a:spLocks noGrp="1"/>
          </p:cNvSpPr>
          <p:nvPr>
            <p:ph type="pic" sz="quarter" idx="15"/>
          </p:nvPr>
        </p:nvSpPr>
        <p:spPr>
          <a:xfrm>
            <a:off x="-1" y="0"/>
            <a:ext cx="2999232" cy="1645920"/>
          </a:xfrm>
        </p:spPr>
        <p:txBody>
          <a:bodyPr/>
          <a:lstStyle>
            <a:lvl1pPr>
              <a:defRPr sz="1800">
                <a:solidFill>
                  <a:schemeClr val="accent6"/>
                </a:solidFill>
              </a:defRPr>
            </a:lvl1pPr>
          </a:lstStyle>
          <a:p>
            <a:r>
              <a:rPr lang="en-US" dirty="0" smtClean="0"/>
              <a:t>Click icon to add picture</a:t>
            </a:r>
            <a:endParaRPr lang="en-US" dirty="0"/>
          </a:p>
        </p:txBody>
      </p:sp>
      <p:sp>
        <p:nvSpPr>
          <p:cNvPr id="21" name="Picture Placeholder 3"/>
          <p:cNvSpPr>
            <a:spLocks noGrp="1"/>
          </p:cNvSpPr>
          <p:nvPr>
            <p:ph type="pic" sz="quarter" idx="16"/>
          </p:nvPr>
        </p:nvSpPr>
        <p:spPr>
          <a:xfrm>
            <a:off x="3063197" y="0"/>
            <a:ext cx="2999232" cy="1645920"/>
          </a:xfrm>
        </p:spPr>
        <p:txBody>
          <a:bodyPr/>
          <a:lstStyle>
            <a:lvl1pPr>
              <a:defRPr sz="1800">
                <a:solidFill>
                  <a:schemeClr val="accent6"/>
                </a:solidFill>
              </a:defRPr>
            </a:lvl1pPr>
          </a:lstStyle>
          <a:p>
            <a:r>
              <a:rPr lang="en-US" dirty="0" smtClean="0"/>
              <a:t>Click icon to add picture</a:t>
            </a:r>
            <a:endParaRPr lang="en-US" dirty="0"/>
          </a:p>
        </p:txBody>
      </p:sp>
      <p:sp>
        <p:nvSpPr>
          <p:cNvPr id="22" name="Picture Placeholder 3"/>
          <p:cNvSpPr>
            <a:spLocks noGrp="1"/>
          </p:cNvSpPr>
          <p:nvPr>
            <p:ph type="pic" sz="quarter" idx="17"/>
          </p:nvPr>
        </p:nvSpPr>
        <p:spPr>
          <a:xfrm>
            <a:off x="6126395" y="0"/>
            <a:ext cx="2999232" cy="1645920"/>
          </a:xfrm>
        </p:spPr>
        <p:txBody>
          <a:bodyPr/>
          <a:lstStyle>
            <a:lvl1pPr>
              <a:defRPr sz="1800">
                <a:solidFill>
                  <a:schemeClr val="accent6"/>
                </a:solidFill>
              </a:defRPr>
            </a:lvl1pPr>
          </a:lstStyle>
          <a:p>
            <a:r>
              <a:rPr lang="en-US" dirty="0" smtClean="0"/>
              <a:t>Click icon to add picture</a:t>
            </a:r>
            <a:endParaRPr lang="en-US" dirty="0"/>
          </a:p>
        </p:txBody>
      </p:sp>
      <p:sp>
        <p:nvSpPr>
          <p:cNvPr id="23" name="Picture Placeholder 3"/>
          <p:cNvSpPr>
            <a:spLocks noGrp="1"/>
          </p:cNvSpPr>
          <p:nvPr>
            <p:ph type="pic" sz="quarter" idx="18"/>
          </p:nvPr>
        </p:nvSpPr>
        <p:spPr>
          <a:xfrm>
            <a:off x="9189593" y="0"/>
            <a:ext cx="2999232" cy="1645920"/>
          </a:xfrm>
        </p:spPr>
        <p:txBody>
          <a:bodyPr/>
          <a:lstStyle>
            <a:lvl1pPr>
              <a:defRPr sz="1800">
                <a:solidFill>
                  <a:schemeClr val="accent6"/>
                </a:solidFill>
              </a:defRPr>
            </a:lvl1pPr>
          </a:lstStyle>
          <a:p>
            <a:r>
              <a:rPr lang="en-US" dirty="0" smtClean="0"/>
              <a:t>Click icon to add picture</a:t>
            </a:r>
            <a:endParaRPr lang="en-US" dirty="0"/>
          </a:p>
        </p:txBody>
      </p:sp>
      <p:sp>
        <p:nvSpPr>
          <p:cNvPr id="24" name="Picture Placeholder 3"/>
          <p:cNvSpPr>
            <a:spLocks noGrp="1"/>
          </p:cNvSpPr>
          <p:nvPr>
            <p:ph type="pic" sz="quarter" idx="19"/>
          </p:nvPr>
        </p:nvSpPr>
        <p:spPr>
          <a:xfrm>
            <a:off x="-1" y="1719596"/>
            <a:ext cx="2999232" cy="1645920"/>
          </a:xfrm>
        </p:spPr>
        <p:txBody>
          <a:bodyPr/>
          <a:lstStyle>
            <a:lvl1pPr>
              <a:defRPr sz="1800">
                <a:solidFill>
                  <a:schemeClr val="accent6"/>
                </a:solidFill>
              </a:defRPr>
            </a:lvl1pPr>
          </a:lstStyle>
          <a:p>
            <a:r>
              <a:rPr lang="en-US" dirty="0" smtClean="0"/>
              <a:t>Click icon to add picture</a:t>
            </a:r>
            <a:endParaRPr lang="en-US" dirty="0"/>
          </a:p>
        </p:txBody>
      </p:sp>
      <p:sp>
        <p:nvSpPr>
          <p:cNvPr id="25" name="Picture Placeholder 3"/>
          <p:cNvSpPr>
            <a:spLocks noGrp="1"/>
          </p:cNvSpPr>
          <p:nvPr>
            <p:ph type="pic" sz="quarter" idx="20"/>
          </p:nvPr>
        </p:nvSpPr>
        <p:spPr>
          <a:xfrm>
            <a:off x="3063197" y="1719596"/>
            <a:ext cx="2999232" cy="1645920"/>
          </a:xfrm>
        </p:spPr>
        <p:txBody>
          <a:bodyPr/>
          <a:lstStyle>
            <a:lvl1pPr>
              <a:defRPr sz="1800">
                <a:solidFill>
                  <a:schemeClr val="accent6"/>
                </a:solidFill>
              </a:defRPr>
            </a:lvl1pPr>
          </a:lstStyle>
          <a:p>
            <a:r>
              <a:rPr lang="en-US" dirty="0" smtClean="0"/>
              <a:t>Click icon to add picture</a:t>
            </a:r>
            <a:endParaRPr lang="en-US" dirty="0"/>
          </a:p>
        </p:txBody>
      </p:sp>
      <p:sp>
        <p:nvSpPr>
          <p:cNvPr id="26" name="Picture Placeholder 3"/>
          <p:cNvSpPr>
            <a:spLocks noGrp="1"/>
          </p:cNvSpPr>
          <p:nvPr>
            <p:ph type="pic" sz="quarter" idx="21"/>
          </p:nvPr>
        </p:nvSpPr>
        <p:spPr>
          <a:xfrm>
            <a:off x="6126395" y="1719596"/>
            <a:ext cx="2999232" cy="1645920"/>
          </a:xfrm>
        </p:spPr>
        <p:txBody>
          <a:bodyPr/>
          <a:lstStyle>
            <a:lvl1pPr>
              <a:defRPr sz="1800">
                <a:solidFill>
                  <a:schemeClr val="accent6"/>
                </a:solidFill>
              </a:defRPr>
            </a:lvl1pPr>
          </a:lstStyle>
          <a:p>
            <a:r>
              <a:rPr lang="en-US" dirty="0" smtClean="0"/>
              <a:t>Click icon to add picture</a:t>
            </a:r>
            <a:endParaRPr lang="en-US" dirty="0"/>
          </a:p>
        </p:txBody>
      </p:sp>
      <p:sp>
        <p:nvSpPr>
          <p:cNvPr id="27" name="Picture Placeholder 3"/>
          <p:cNvSpPr>
            <a:spLocks noGrp="1"/>
          </p:cNvSpPr>
          <p:nvPr>
            <p:ph type="pic" sz="quarter" idx="22"/>
          </p:nvPr>
        </p:nvSpPr>
        <p:spPr>
          <a:xfrm>
            <a:off x="9189593" y="1719596"/>
            <a:ext cx="2999232" cy="1645920"/>
          </a:xfrm>
        </p:spPr>
        <p:txBody>
          <a:bodyPr/>
          <a:lstStyle>
            <a:lvl1pPr>
              <a:defRPr sz="1800">
                <a:solidFill>
                  <a:schemeClr val="accent6"/>
                </a:solidFill>
              </a:defRPr>
            </a:lvl1pPr>
          </a:lstStyle>
          <a:p>
            <a:r>
              <a:rPr lang="en-US" dirty="0" smtClean="0"/>
              <a:t>Click icon to add picture</a:t>
            </a:r>
            <a:endParaRPr lang="en-US" dirty="0"/>
          </a:p>
        </p:txBody>
      </p:sp>
      <p:sp>
        <p:nvSpPr>
          <p:cNvPr id="2" name="Title 1"/>
          <p:cNvSpPr>
            <a:spLocks noGrp="1"/>
          </p:cNvSpPr>
          <p:nvPr>
            <p:ph type="title"/>
          </p:nvPr>
        </p:nvSpPr>
        <p:spPr>
          <a:xfrm>
            <a:off x="498798" y="3657600"/>
            <a:ext cx="11209064" cy="1517904"/>
          </a:xfrm>
        </p:spPr>
        <p:txBody>
          <a:bodyPr anchor="t" anchorCtr="0"/>
          <a:lstStyle>
            <a:lvl1pPr>
              <a:lnSpc>
                <a:spcPct val="82000"/>
              </a:lnSpc>
              <a:spcAft>
                <a:spcPts val="800"/>
              </a:spcAft>
              <a:defRPr sz="3600">
                <a:solidFill>
                  <a:schemeClr val="tx1"/>
                </a:solidFill>
              </a:defRPr>
            </a:lvl1pPr>
          </a:lstStyle>
          <a:p>
            <a:r>
              <a:rPr lang="en-US" smtClean="0"/>
              <a:t>Click to edit Master title style</a:t>
            </a:r>
            <a:endParaRPr lang="en-US" dirty="0"/>
          </a:p>
        </p:txBody>
      </p:sp>
      <p:sp>
        <p:nvSpPr>
          <p:cNvPr id="5" name="Text Placeholder 4"/>
          <p:cNvSpPr>
            <a:spLocks noGrp="1"/>
          </p:cNvSpPr>
          <p:nvPr>
            <p:ph type="body" sz="quarter" idx="23"/>
          </p:nvPr>
        </p:nvSpPr>
        <p:spPr>
          <a:xfrm>
            <a:off x="498798" y="4581144"/>
            <a:ext cx="11213719" cy="457200"/>
          </a:xfrm>
        </p:spPr>
        <p:txBody>
          <a:bodyPr/>
          <a:lstStyle/>
          <a:p>
            <a:pPr lvl="0"/>
            <a:r>
              <a:rPr lang="en-US" smtClean="0"/>
              <a:t>Click to edit Master text styles</a:t>
            </a:r>
          </a:p>
        </p:txBody>
      </p:sp>
      <p:sp>
        <p:nvSpPr>
          <p:cNvPr id="10" name="Text Placeholder 9"/>
          <p:cNvSpPr>
            <a:spLocks noGrp="1"/>
          </p:cNvSpPr>
          <p:nvPr>
            <p:ph type="body" sz="quarter" idx="13"/>
          </p:nvPr>
        </p:nvSpPr>
        <p:spPr>
          <a:xfrm>
            <a:off x="498799" y="5303520"/>
            <a:ext cx="8651774" cy="828890"/>
          </a:xfrm>
        </p:spPr>
        <p:txBody>
          <a:bodyPr/>
          <a:lstStyle>
            <a:lvl1pPr marL="0" indent="0">
              <a:lnSpc>
                <a:spcPct val="100000"/>
              </a:lnSpc>
              <a:spcAft>
                <a:spcPts val="600"/>
              </a:spcAft>
              <a:buFontTx/>
              <a:buNone/>
              <a:defRPr sz="2000">
                <a:solidFill>
                  <a:schemeClr val="bg1"/>
                </a:solidFill>
              </a:defRPr>
            </a:lvl1pPr>
            <a:lvl2pPr marL="0" indent="0">
              <a:lnSpc>
                <a:spcPct val="100000"/>
              </a:lnSpc>
              <a:spcAft>
                <a:spcPts val="600"/>
              </a:spcAft>
              <a:buFontTx/>
              <a:buNone/>
              <a:defRPr sz="2000">
                <a:solidFill>
                  <a:schemeClr val="bg1"/>
                </a:solidFill>
              </a:defRPr>
            </a:lvl2pPr>
            <a:lvl3pPr marL="0" indent="0">
              <a:lnSpc>
                <a:spcPct val="100000"/>
              </a:lnSpc>
              <a:spcAft>
                <a:spcPts val="600"/>
              </a:spcAft>
              <a:buFontTx/>
              <a:buNone/>
              <a:defRPr sz="2000">
                <a:solidFill>
                  <a:schemeClr val="bg1"/>
                </a:solidFill>
              </a:defRPr>
            </a:lvl3pPr>
            <a:lvl4pPr marL="0" indent="0">
              <a:lnSpc>
                <a:spcPct val="100000"/>
              </a:lnSpc>
              <a:spcAft>
                <a:spcPts val="600"/>
              </a:spcAft>
              <a:buFontTx/>
              <a:buNone/>
              <a:defRPr sz="2000">
                <a:solidFill>
                  <a:schemeClr val="bg1"/>
                </a:solidFill>
              </a:defRPr>
            </a:lvl4pPr>
            <a:lvl5pPr marL="0" indent="0">
              <a:lnSpc>
                <a:spcPct val="100000"/>
              </a:lnSpc>
              <a:spcAft>
                <a:spcPts val="600"/>
              </a:spcAft>
              <a:buFontTx/>
              <a:buNone/>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67105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ption 7">
    <p:bg>
      <p:bgRef idx="1001">
        <a:schemeClr val="bg2"/>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bwMode="black">
          <a:xfrm>
            <a:off x="11290296" y="6075784"/>
            <a:ext cx="496467" cy="496467"/>
          </a:xfrm>
          <a:prstGeom prst="rect">
            <a:avLst/>
          </a:prstGeom>
        </p:spPr>
      </p:pic>
      <p:sp>
        <p:nvSpPr>
          <p:cNvPr id="6" name="TextBox 5"/>
          <p:cNvSpPr txBox="1"/>
          <p:nvPr userDrawn="1"/>
        </p:nvSpPr>
        <p:spPr>
          <a:xfrm>
            <a:off x="499064" y="6329844"/>
            <a:ext cx="6629400"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smtClean="0">
                <a:solidFill>
                  <a:schemeClr val="tx1"/>
                </a:solidFill>
              </a:rPr>
              <a:t>© 2017 AT&amp;T Intellectual</a:t>
            </a:r>
            <a:r>
              <a:rPr lang="en-US" sz="600" baseline="0" dirty="0" smtClean="0">
                <a:solidFill>
                  <a:schemeClr val="tx1"/>
                </a:solidFill>
              </a:rPr>
              <a:t> Property. All rights reserved.</a:t>
            </a:r>
            <a:r>
              <a:rPr lang="en-US" sz="600" dirty="0" smtClean="0">
                <a:solidFill>
                  <a:schemeClr val="tx1"/>
                </a:solidFill>
              </a:rPr>
              <a:t>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p>
        </p:txBody>
      </p:sp>
      <p:sp>
        <p:nvSpPr>
          <p:cNvPr id="12" name="Picture Placeholder 3"/>
          <p:cNvSpPr>
            <a:spLocks noGrp="1"/>
          </p:cNvSpPr>
          <p:nvPr>
            <p:ph type="pic" sz="quarter" idx="16"/>
          </p:nvPr>
        </p:nvSpPr>
        <p:spPr>
          <a:xfrm>
            <a:off x="0" y="1"/>
            <a:ext cx="12188825" cy="3425825"/>
          </a:xfrm>
        </p:spPr>
        <p:txBody>
          <a:bodyPr/>
          <a:lstStyle>
            <a:lvl1pPr>
              <a:defRPr sz="1800">
                <a:solidFill>
                  <a:schemeClr val="accent6"/>
                </a:solidFill>
              </a:defRPr>
            </a:lvl1pPr>
          </a:lstStyle>
          <a:p>
            <a:r>
              <a:rPr lang="en-US" dirty="0" smtClean="0"/>
              <a:t>Click icon to add picture</a:t>
            </a:r>
            <a:endParaRPr lang="en-US" dirty="0"/>
          </a:p>
        </p:txBody>
      </p:sp>
      <p:sp>
        <p:nvSpPr>
          <p:cNvPr id="2" name="Title 1"/>
          <p:cNvSpPr>
            <a:spLocks noGrp="1"/>
          </p:cNvSpPr>
          <p:nvPr>
            <p:ph type="title"/>
          </p:nvPr>
        </p:nvSpPr>
        <p:spPr>
          <a:xfrm>
            <a:off x="498798" y="3657600"/>
            <a:ext cx="11209064" cy="1517904"/>
          </a:xfrm>
        </p:spPr>
        <p:txBody>
          <a:bodyPr anchor="t" anchorCtr="0"/>
          <a:lstStyle>
            <a:lvl1pPr>
              <a:lnSpc>
                <a:spcPct val="82000"/>
              </a:lnSpc>
              <a:spcAft>
                <a:spcPts val="800"/>
              </a:spcAft>
              <a:defRPr sz="3600">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7"/>
          </p:nvPr>
        </p:nvSpPr>
        <p:spPr>
          <a:xfrm>
            <a:off x="498798" y="4581144"/>
            <a:ext cx="11213719" cy="457200"/>
          </a:xfrm>
        </p:spPr>
        <p:txBody>
          <a:bodyPr/>
          <a:lstStyle/>
          <a:p>
            <a:pPr lvl="0"/>
            <a:r>
              <a:rPr lang="en-US" smtClean="0"/>
              <a:t>Click to edit Master text styles</a:t>
            </a:r>
          </a:p>
        </p:txBody>
      </p:sp>
      <p:sp>
        <p:nvSpPr>
          <p:cNvPr id="10" name="Text Placeholder 9"/>
          <p:cNvSpPr>
            <a:spLocks noGrp="1"/>
          </p:cNvSpPr>
          <p:nvPr>
            <p:ph type="body" sz="quarter" idx="13"/>
          </p:nvPr>
        </p:nvSpPr>
        <p:spPr>
          <a:xfrm>
            <a:off x="498799" y="5303520"/>
            <a:ext cx="8651774" cy="828890"/>
          </a:xfrm>
        </p:spPr>
        <p:txBody>
          <a:bodyPr/>
          <a:lstStyle>
            <a:lvl1pPr marL="0" indent="0">
              <a:lnSpc>
                <a:spcPct val="100000"/>
              </a:lnSpc>
              <a:spcAft>
                <a:spcPts val="600"/>
              </a:spcAft>
              <a:buFontTx/>
              <a:buNone/>
              <a:defRPr sz="2000">
                <a:solidFill>
                  <a:schemeClr val="bg1"/>
                </a:solidFill>
              </a:defRPr>
            </a:lvl1pPr>
            <a:lvl2pPr marL="0" indent="0">
              <a:lnSpc>
                <a:spcPct val="100000"/>
              </a:lnSpc>
              <a:spcAft>
                <a:spcPts val="600"/>
              </a:spcAft>
              <a:buFontTx/>
              <a:buNone/>
              <a:defRPr sz="2000">
                <a:solidFill>
                  <a:schemeClr val="bg1"/>
                </a:solidFill>
              </a:defRPr>
            </a:lvl2pPr>
            <a:lvl3pPr marL="0" indent="0">
              <a:lnSpc>
                <a:spcPct val="100000"/>
              </a:lnSpc>
              <a:spcAft>
                <a:spcPts val="600"/>
              </a:spcAft>
              <a:buFontTx/>
              <a:buNone/>
              <a:defRPr sz="2000">
                <a:solidFill>
                  <a:schemeClr val="bg1"/>
                </a:solidFill>
              </a:defRPr>
            </a:lvl3pPr>
            <a:lvl4pPr marL="0" indent="0">
              <a:lnSpc>
                <a:spcPct val="100000"/>
              </a:lnSpc>
              <a:spcAft>
                <a:spcPts val="600"/>
              </a:spcAft>
              <a:buFontTx/>
              <a:buNone/>
              <a:defRPr sz="2000">
                <a:solidFill>
                  <a:schemeClr val="bg1"/>
                </a:solidFill>
              </a:defRPr>
            </a:lvl4pPr>
            <a:lvl5pPr marL="0" indent="0">
              <a:lnSpc>
                <a:spcPct val="100000"/>
              </a:lnSpc>
              <a:spcAft>
                <a:spcPts val="600"/>
              </a:spcAft>
              <a:buFontTx/>
              <a:buNone/>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285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ption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1124979" y="6075784"/>
            <a:ext cx="661784" cy="496467"/>
          </a:xfrm>
          <a:prstGeom prst="rect">
            <a:avLst/>
          </a:prstGeom>
        </p:spPr>
      </p:pic>
      <p:sp>
        <p:nvSpPr>
          <p:cNvPr id="12" name="Picture Placeholder 3"/>
          <p:cNvSpPr>
            <a:spLocks noGrp="1"/>
          </p:cNvSpPr>
          <p:nvPr>
            <p:ph type="pic" sz="quarter" idx="16" hasCustomPrompt="1"/>
          </p:nvPr>
        </p:nvSpPr>
        <p:spPr>
          <a:xfrm>
            <a:off x="0" y="0"/>
            <a:ext cx="12188825" cy="6858000"/>
          </a:xfrm>
          <a:solidFill>
            <a:schemeClr val="bg2"/>
          </a:solidFill>
        </p:spPr>
        <p:txBody>
          <a:bodyPr/>
          <a:lstStyle>
            <a:lvl1pPr marL="0" marR="0" indent="0" algn="l" defTabSz="457200" rtl="0" eaLnBrk="1" fontAlgn="auto" latinLnBrk="0" hangingPunct="1">
              <a:lnSpc>
                <a:spcPct val="90000"/>
              </a:lnSpc>
              <a:spcBef>
                <a:spcPts val="0"/>
              </a:spcBef>
              <a:spcAft>
                <a:spcPts val="600"/>
              </a:spcAft>
              <a:buClr>
                <a:schemeClr val="tx1"/>
              </a:buClr>
              <a:buSzTx/>
              <a:buFont typeface="Arial"/>
              <a:buNone/>
              <a:tabLst/>
              <a:defRPr sz="1800" baseline="0">
                <a:solidFill>
                  <a:schemeClr val="bg1"/>
                </a:solidFill>
              </a:defRPr>
            </a:lvl1pPr>
          </a:lstStyle>
          <a:p>
            <a:r>
              <a:rPr lang="en-US" dirty="0" smtClean="0"/>
              <a:t>Drag picture to placeholder or click icon to add. The Globe Alone logo and footer should sit on top of picture.</a:t>
            </a:r>
          </a:p>
        </p:txBody>
      </p:sp>
      <p:sp>
        <p:nvSpPr>
          <p:cNvPr id="2" name="Title 1"/>
          <p:cNvSpPr>
            <a:spLocks noGrp="1"/>
          </p:cNvSpPr>
          <p:nvPr>
            <p:ph type="title"/>
          </p:nvPr>
        </p:nvSpPr>
        <p:spPr bwMode="white">
          <a:xfrm>
            <a:off x="498798" y="3276600"/>
            <a:ext cx="11209064" cy="1510747"/>
          </a:xfrm>
        </p:spPr>
        <p:txBody>
          <a:bodyPr anchor="b" anchorCtr="0"/>
          <a:lstStyle>
            <a:lvl1pPr>
              <a:lnSpc>
                <a:spcPct val="82000"/>
              </a:lnSpc>
              <a:spcAft>
                <a:spcPts val="800"/>
              </a:spcAft>
              <a:defRPr sz="3600">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7"/>
          </p:nvPr>
        </p:nvSpPr>
        <p:spPr>
          <a:xfrm>
            <a:off x="498798" y="4809744"/>
            <a:ext cx="10885298" cy="444500"/>
          </a:xfrm>
        </p:spPr>
        <p:txBody>
          <a:bodyPr/>
          <a:lstStyle>
            <a:lvl1pPr>
              <a:defRPr>
                <a:solidFill>
                  <a:schemeClr val="bg1"/>
                </a:solidFill>
              </a:defRPr>
            </a:lvl1pPr>
          </a:lstStyle>
          <a:p>
            <a:pPr lvl="0"/>
            <a:r>
              <a:rPr lang="en-US" smtClean="0"/>
              <a:t>Click to edit Master text styles</a:t>
            </a:r>
          </a:p>
        </p:txBody>
      </p:sp>
      <p:sp>
        <p:nvSpPr>
          <p:cNvPr id="10" name="Text Placeholder 9"/>
          <p:cNvSpPr>
            <a:spLocks noGrp="1"/>
          </p:cNvSpPr>
          <p:nvPr>
            <p:ph type="body" sz="quarter" idx="13"/>
          </p:nvPr>
        </p:nvSpPr>
        <p:spPr>
          <a:xfrm>
            <a:off x="498799" y="5303520"/>
            <a:ext cx="8651774" cy="828890"/>
          </a:xfrm>
        </p:spPr>
        <p:txBody>
          <a:bodyPr/>
          <a:lstStyle>
            <a:lvl1pPr marL="0" indent="0">
              <a:lnSpc>
                <a:spcPct val="100000"/>
              </a:lnSpc>
              <a:spcAft>
                <a:spcPts val="600"/>
              </a:spcAft>
              <a:buFontTx/>
              <a:buNone/>
              <a:defRPr sz="2000">
                <a:solidFill>
                  <a:schemeClr val="tx2"/>
                </a:solidFill>
              </a:defRPr>
            </a:lvl1pPr>
            <a:lvl2pPr marL="0" indent="0">
              <a:lnSpc>
                <a:spcPct val="100000"/>
              </a:lnSpc>
              <a:spcAft>
                <a:spcPts val="600"/>
              </a:spcAft>
              <a:buFontTx/>
              <a:buNone/>
              <a:defRPr sz="2000">
                <a:solidFill>
                  <a:schemeClr val="tx2"/>
                </a:solidFill>
              </a:defRPr>
            </a:lvl2pPr>
            <a:lvl3pPr marL="0" indent="0">
              <a:lnSpc>
                <a:spcPct val="100000"/>
              </a:lnSpc>
              <a:spcAft>
                <a:spcPts val="600"/>
              </a:spcAft>
              <a:buFontTx/>
              <a:buNone/>
              <a:defRPr sz="2000">
                <a:solidFill>
                  <a:schemeClr val="tx2"/>
                </a:solidFill>
              </a:defRPr>
            </a:lvl3pPr>
            <a:lvl4pPr marL="0" indent="0">
              <a:lnSpc>
                <a:spcPct val="100000"/>
              </a:lnSpc>
              <a:spcAft>
                <a:spcPts val="600"/>
              </a:spcAft>
              <a:buFontTx/>
              <a:buNone/>
              <a:defRPr sz="2000">
                <a:solidFill>
                  <a:schemeClr val="tx2"/>
                </a:solidFill>
              </a:defRPr>
            </a:lvl4pPr>
            <a:lvl5pPr marL="0" indent="0">
              <a:lnSpc>
                <a:spcPct val="100000"/>
              </a:lnSpc>
              <a:spcAft>
                <a:spcPts val="600"/>
              </a:spcAft>
              <a:buFontTx/>
              <a:buNone/>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36980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Option 1">
    <p:spTree>
      <p:nvGrpSpPr>
        <p:cNvPr id="1" name=""/>
        <p:cNvGrpSpPr/>
        <p:nvPr/>
      </p:nvGrpSpPr>
      <p:grpSpPr>
        <a:xfrm>
          <a:off x="0" y="0"/>
          <a:ext cx="0" cy="0"/>
          <a:chOff x="0" y="0"/>
          <a:chExt cx="0" cy="0"/>
        </a:xfrm>
      </p:grpSpPr>
      <p:sp>
        <p:nvSpPr>
          <p:cNvPr id="3" name="Rectangle 2"/>
          <p:cNvSpPr/>
          <p:nvPr userDrawn="1"/>
        </p:nvSpPr>
        <p:spPr>
          <a:xfrm>
            <a:off x="0" y="774701"/>
            <a:ext cx="12188825" cy="60833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2" name="Title 1"/>
          <p:cNvSpPr>
            <a:spLocks noGrp="1"/>
          </p:cNvSpPr>
          <p:nvPr>
            <p:ph type="title" hasCustomPrompt="1"/>
          </p:nvPr>
        </p:nvSpPr>
        <p:spPr bwMode="white">
          <a:xfrm>
            <a:off x="503030" y="1642533"/>
            <a:ext cx="11209064" cy="1512147"/>
          </a:xfrm>
        </p:spPr>
        <p:txBody>
          <a:bodyPr anchor="b" anchorCtr="0"/>
          <a:lstStyle>
            <a:lvl1pPr>
              <a:lnSpc>
                <a:spcPct val="82000"/>
              </a:lnSpc>
              <a:spcAft>
                <a:spcPts val="800"/>
              </a:spcAft>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11" name="Text Placeholder 9"/>
          <p:cNvSpPr>
            <a:spLocks noGrp="1"/>
          </p:cNvSpPr>
          <p:nvPr>
            <p:ph type="body" sz="quarter" idx="13"/>
          </p:nvPr>
        </p:nvSpPr>
        <p:spPr>
          <a:xfrm>
            <a:off x="498799" y="3608390"/>
            <a:ext cx="5609823"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bwMode="black">
          <a:xfrm>
            <a:off x="11275589" y="6061077"/>
            <a:ext cx="511174" cy="511174"/>
          </a:xfrm>
          <a:prstGeom prst="rect">
            <a:avLst/>
          </a:prstGeom>
        </p:spPr>
      </p:pic>
    </p:spTree>
    <p:extLst>
      <p:ext uri="{BB962C8B-B14F-4D97-AF65-F5344CB8AC3E}">
        <p14:creationId xmlns:p14="http://schemas.microsoft.com/office/powerpoint/2010/main" val="2312903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49"/>
          <a:stretch>
            <a:fillRect/>
          </a:stretch>
        </p:blipFill>
        <p:spPr bwMode="black">
          <a:xfrm>
            <a:off x="11290296" y="6075784"/>
            <a:ext cx="496467" cy="496467"/>
          </a:xfrm>
          <a:prstGeom prst="rect">
            <a:avLst/>
          </a:prstGeom>
        </p:spPr>
      </p:pic>
      <p:sp>
        <p:nvSpPr>
          <p:cNvPr id="6" name="Slide Number Placeholder 5"/>
          <p:cNvSpPr>
            <a:spLocks noGrp="1"/>
          </p:cNvSpPr>
          <p:nvPr>
            <p:ph type="sldNum" sz="quarter" idx="4"/>
          </p:nvPr>
        </p:nvSpPr>
        <p:spPr>
          <a:xfrm>
            <a:off x="488897" y="6398261"/>
            <a:ext cx="294066" cy="224790"/>
          </a:xfrm>
          <a:prstGeom prst="rect">
            <a:avLst/>
          </a:prstGeom>
        </p:spPr>
        <p:txBody>
          <a:bodyPr vert="horz" lIns="0" tIns="0" rIns="0" bIns="0" rtlCol="0" anchor="t"/>
          <a:lstStyle>
            <a:lvl1pPr algn="l">
              <a:lnSpc>
                <a:spcPts val="1000"/>
              </a:lnSpc>
              <a:defRPr sz="800" b="0">
                <a:solidFill>
                  <a:schemeClr val="tx2"/>
                </a:solidFill>
                <a:latin typeface="+mn-lt"/>
                <a:cs typeface="ATT Aleck Sans" panose="020B0503020203020204" pitchFamily="34" charset="0"/>
              </a:defRPr>
            </a:lvl1pPr>
          </a:lstStyle>
          <a:p>
            <a:fld id="{12CB907E-C602-C34B-93F7-CA9E40714286}" type="slidenum">
              <a:rPr lang="en-US" smtClean="0"/>
              <a:pPr/>
              <a:t>‹#›</a:t>
            </a:fld>
            <a:r>
              <a:rPr lang="en-US" dirty="0" smtClean="0"/>
              <a:t> </a:t>
            </a:r>
            <a:endParaRPr lang="en-US" dirty="0"/>
          </a:p>
        </p:txBody>
      </p:sp>
      <p:sp>
        <p:nvSpPr>
          <p:cNvPr id="10" name="TextBox 9"/>
          <p:cNvSpPr txBox="1"/>
          <p:nvPr/>
        </p:nvSpPr>
        <p:spPr>
          <a:xfrm>
            <a:off x="490939" y="226831"/>
            <a:ext cx="11209064" cy="182744"/>
          </a:xfrm>
          <a:prstGeom prst="rect">
            <a:avLst/>
          </a:prstGeom>
          <a:noFill/>
          <a:ln>
            <a:noFill/>
          </a:ln>
        </p:spPr>
        <p:txBody>
          <a:bodyPr wrap="square" lIns="0" tIns="0" rIns="0" bIns="0" rtlCol="0">
            <a:noAutofit/>
          </a:bodyPr>
          <a:lstStyle/>
          <a:p>
            <a:r>
              <a:rPr lang="en-US" sz="1100" dirty="0" smtClean="0">
                <a:solidFill>
                  <a:schemeClr val="tx2"/>
                </a:solidFill>
                <a:latin typeface="+mn-lt"/>
                <a:cs typeface="ATT Aleck Sans" panose="020B0503020203020204" pitchFamily="34" charset="0"/>
              </a:rPr>
              <a:t>CDP409 – Using Docker Containers</a:t>
            </a:r>
          </a:p>
        </p:txBody>
      </p:sp>
      <p:sp>
        <p:nvSpPr>
          <p:cNvPr id="2" name="Title Placeholder 1"/>
          <p:cNvSpPr>
            <a:spLocks noGrp="1"/>
          </p:cNvSpPr>
          <p:nvPr>
            <p:ph type="title"/>
          </p:nvPr>
        </p:nvSpPr>
        <p:spPr>
          <a:xfrm>
            <a:off x="490939" y="522779"/>
            <a:ext cx="11209064" cy="342206"/>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90939" y="1139001"/>
            <a:ext cx="11209064" cy="480301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endParaRPr lang="en-US" dirty="0"/>
          </a:p>
        </p:txBody>
      </p:sp>
    </p:spTree>
    <p:extLst>
      <p:ext uri="{BB962C8B-B14F-4D97-AF65-F5344CB8AC3E}">
        <p14:creationId xmlns:p14="http://schemas.microsoft.com/office/powerpoint/2010/main" val="3217863250"/>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24" r:id="rId3"/>
    <p:sldLayoutId id="2147483721" r:id="rId4"/>
    <p:sldLayoutId id="2147483717" r:id="rId5"/>
    <p:sldLayoutId id="2147483729" r:id="rId6"/>
    <p:sldLayoutId id="2147483730" r:id="rId7"/>
    <p:sldLayoutId id="2147483722" r:id="rId8"/>
    <p:sldLayoutId id="2147483718" r:id="rId9"/>
    <p:sldLayoutId id="2147483720" r:id="rId10"/>
    <p:sldLayoutId id="2147483727" r:id="rId11"/>
    <p:sldLayoutId id="2147483728" r:id="rId12"/>
    <p:sldLayoutId id="2147483719" r:id="rId13"/>
    <p:sldLayoutId id="2147483650" r:id="rId14"/>
    <p:sldLayoutId id="2147483701" r:id="rId15"/>
    <p:sldLayoutId id="2147483691" r:id="rId16"/>
    <p:sldLayoutId id="2147483731" r:id="rId17"/>
    <p:sldLayoutId id="2147483698" r:id="rId18"/>
    <p:sldLayoutId id="2147483695" r:id="rId19"/>
    <p:sldLayoutId id="2147483732" r:id="rId20"/>
    <p:sldLayoutId id="2147483699" r:id="rId21"/>
    <p:sldLayoutId id="2147483700" r:id="rId22"/>
    <p:sldLayoutId id="2147483702" r:id="rId23"/>
    <p:sldLayoutId id="2147483679" r:id="rId24"/>
    <p:sldLayoutId id="2147483697" r:id="rId25"/>
    <p:sldLayoutId id="2147483689" r:id="rId26"/>
    <p:sldLayoutId id="2147483703" r:id="rId27"/>
    <p:sldLayoutId id="2147483707" r:id="rId28"/>
    <p:sldLayoutId id="2147483713" r:id="rId29"/>
    <p:sldLayoutId id="2147483714" r:id="rId30"/>
    <p:sldLayoutId id="2147483704" r:id="rId31"/>
    <p:sldLayoutId id="2147483705" r:id="rId32"/>
    <p:sldLayoutId id="2147483706" r:id="rId33"/>
    <p:sldLayoutId id="2147483712" r:id="rId34"/>
    <p:sldLayoutId id="2147483710" r:id="rId35"/>
    <p:sldLayoutId id="2147483711" r:id="rId36"/>
    <p:sldLayoutId id="2147483723" r:id="rId37"/>
    <p:sldLayoutId id="2147483733" r:id="rId38"/>
    <p:sldLayoutId id="2147483696" r:id="rId39"/>
    <p:sldLayoutId id="2147483654" r:id="rId40"/>
    <p:sldLayoutId id="2147483655" r:id="rId41"/>
    <p:sldLayoutId id="2147483660" r:id="rId42"/>
    <p:sldLayoutId id="2147483726" r:id="rId43"/>
    <p:sldLayoutId id="2147483734" r:id="rId44"/>
    <p:sldLayoutId id="2147483735" r:id="rId45"/>
    <p:sldLayoutId id="2147483736" r:id="rId46"/>
    <p:sldLayoutId id="2147483737" r:id="rId47"/>
  </p:sldLayoutIdLst>
  <p:timing>
    <p:tnLst>
      <p:par>
        <p:cTn id="1" dur="indefinite" restart="never" nodeType="tmRoot"/>
      </p:par>
    </p:tnLst>
  </p:timing>
  <p:hf hdr="0" ftr="0" dt="0"/>
  <p:txStyles>
    <p:titleStyle>
      <a:lvl1pPr algn="l" defTabSz="457200" rtl="0" eaLnBrk="1" latinLnBrk="0" hangingPunct="1">
        <a:lnSpc>
          <a:spcPct val="110000"/>
        </a:lnSpc>
        <a:spcBef>
          <a:spcPct val="0"/>
        </a:spcBef>
        <a:spcAft>
          <a:spcPts val="1000"/>
        </a:spcAft>
        <a:buNone/>
        <a:defRPr sz="1800" kern="1200">
          <a:solidFill>
            <a:schemeClr val="tx2"/>
          </a:solidFill>
          <a:latin typeface="+mn-lt"/>
          <a:ea typeface="+mj-ea"/>
          <a:cs typeface="ATT Aleck Sans" panose="020B0503020203020204" pitchFamily="34" charset="0"/>
        </a:defRPr>
      </a:lvl1pPr>
    </p:titleStyle>
    <p:body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5" userDrawn="1">
          <p15:clr>
            <a:srgbClr val="F26B43"/>
          </p15:clr>
        </p15:guide>
        <p15:guide id="2" pos="2880" userDrawn="1">
          <p15:clr>
            <a:srgbClr val="F26B43"/>
          </p15:clr>
        </p15:guide>
        <p15:guide id="3" orient="horz" pos="473" userDrawn="1">
          <p15:clr>
            <a:srgbClr val="F26B43"/>
          </p15:clr>
        </p15:guide>
        <p15:guide id="4" orient="horz" pos="743" userDrawn="1">
          <p15:clr>
            <a:srgbClr val="F26B43"/>
          </p15:clr>
        </p15:guide>
        <p15:guide id="5" orient="horz" pos="3696" userDrawn="1">
          <p15:clr>
            <a:srgbClr val="F26B43"/>
          </p15:clr>
        </p15:guide>
        <p15:guide id="6" orient="horz" pos="4091" userDrawn="1">
          <p15:clr>
            <a:srgbClr val="F26B43"/>
          </p15:clr>
        </p15:guide>
        <p15:guide id="7" pos="231" userDrawn="1">
          <p15:clr>
            <a:srgbClr val="F26B43"/>
          </p15:clr>
        </p15:guide>
        <p15:guide id="8" pos="55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dockercentral.it.att.com:5100/"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hyperlink" Target="https://hub.docker.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title="Date"/>
          <p:cNvSpPr>
            <a:spLocks noGrp="1"/>
          </p:cNvSpPr>
          <p:nvPr>
            <p:ph type="body" sz="quarter" idx="14"/>
          </p:nvPr>
        </p:nvSpPr>
        <p:spPr/>
        <p:txBody>
          <a:bodyPr/>
          <a:lstStyle/>
          <a:p>
            <a:r>
              <a:rPr lang="en-US" dirty="0" smtClean="0"/>
              <a:t> July, 2017</a:t>
            </a:r>
            <a:endParaRPr lang="en-US" dirty="0"/>
          </a:p>
        </p:txBody>
      </p:sp>
      <p:sp>
        <p:nvSpPr>
          <p:cNvPr id="4" name="Title 3" title="Title slide option 1"/>
          <p:cNvSpPr>
            <a:spLocks noGrp="1"/>
          </p:cNvSpPr>
          <p:nvPr>
            <p:ph type="title"/>
          </p:nvPr>
        </p:nvSpPr>
        <p:spPr/>
        <p:txBody>
          <a:bodyPr/>
          <a:lstStyle/>
          <a:p>
            <a:r>
              <a:rPr lang="en-US" dirty="0" smtClean="0"/>
              <a:t>CDP409 – </a:t>
            </a:r>
            <a:r>
              <a:rPr lang="en-US" dirty="0"/>
              <a:t>Using Docker Containers</a:t>
            </a:r>
          </a:p>
        </p:txBody>
      </p:sp>
      <p:sp>
        <p:nvSpPr>
          <p:cNvPr id="5" name="Text Placeholder 4" title="Subtitle placeholder"/>
          <p:cNvSpPr>
            <a:spLocks noGrp="1"/>
          </p:cNvSpPr>
          <p:nvPr>
            <p:ph type="body" sz="quarter" idx="13"/>
          </p:nvPr>
        </p:nvSpPr>
        <p:spPr/>
        <p:txBody>
          <a:bodyPr/>
          <a:lstStyle/>
          <a:p>
            <a:r>
              <a:rPr lang="en-US" dirty="0" smtClean="0"/>
              <a:t>Benny Bustan</a:t>
            </a:r>
          </a:p>
          <a:p>
            <a:r>
              <a:rPr lang="en-US" dirty="0" smtClean="0"/>
              <a:t>Principal Technology Development</a:t>
            </a:r>
            <a:endParaRPr lang="en-US" dirty="0"/>
          </a:p>
        </p:txBody>
      </p:sp>
    </p:spTree>
    <p:extLst>
      <p:ext uri="{BB962C8B-B14F-4D97-AF65-F5344CB8AC3E}">
        <p14:creationId xmlns:p14="http://schemas.microsoft.com/office/powerpoint/2010/main" val="3675592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10</a:t>
            </a:fld>
            <a:r>
              <a:rPr lang="en-US" dirty="0" smtClean="0"/>
              <a:t> </a:t>
            </a:r>
            <a:endParaRPr lang="en-US" dirty="0"/>
          </a:p>
        </p:txBody>
      </p:sp>
      <p:sp>
        <p:nvSpPr>
          <p:cNvPr id="3" name="Text Placeholder 2"/>
          <p:cNvSpPr>
            <a:spLocks noGrp="1"/>
          </p:cNvSpPr>
          <p:nvPr>
            <p:ph type="body" sz="quarter" idx="13"/>
          </p:nvPr>
        </p:nvSpPr>
        <p:spPr>
          <a:xfrm>
            <a:off x="488897" y="1139825"/>
            <a:ext cx="7664503" cy="4811713"/>
          </a:xfrm>
        </p:spPr>
        <p:txBody>
          <a:bodyPr/>
          <a:lstStyle/>
          <a:p>
            <a:r>
              <a:rPr lang="en-US" sz="2800" dirty="0"/>
              <a:t>Why Docker </a:t>
            </a:r>
            <a:r>
              <a:rPr lang="en-US" sz="2800" dirty="0" smtClean="0"/>
              <a:t>containers?</a:t>
            </a:r>
          </a:p>
          <a:p>
            <a:endParaRPr lang="en-US" sz="1400" dirty="0"/>
          </a:p>
          <a:p>
            <a:pPr lvl="2"/>
            <a:r>
              <a:rPr lang="en-US" dirty="0" smtClean="0">
                <a:solidFill>
                  <a:schemeClr val="tx2"/>
                </a:solidFill>
              </a:rPr>
              <a:t>Single command deployment</a:t>
            </a:r>
          </a:p>
          <a:p>
            <a:pPr lvl="2"/>
            <a:r>
              <a:rPr lang="en-US" dirty="0" smtClean="0">
                <a:solidFill>
                  <a:schemeClr val="tx2"/>
                </a:solidFill>
              </a:rPr>
              <a:t>No post configuration is needed</a:t>
            </a:r>
          </a:p>
          <a:p>
            <a:pPr lvl="2"/>
            <a:r>
              <a:rPr lang="en-US" dirty="0" smtClean="0">
                <a:solidFill>
                  <a:schemeClr val="tx2"/>
                </a:solidFill>
              </a:rPr>
              <a:t>Easy rollback.</a:t>
            </a:r>
            <a:endParaRPr lang="en-US" dirty="0">
              <a:solidFill>
                <a:schemeClr val="tx2"/>
              </a:solidFill>
            </a:endParaRPr>
          </a:p>
        </p:txBody>
      </p:sp>
      <p:sp>
        <p:nvSpPr>
          <p:cNvPr id="4" name="Title 3"/>
          <p:cNvSpPr>
            <a:spLocks noGrp="1"/>
          </p:cNvSpPr>
          <p:nvPr>
            <p:ph type="title"/>
          </p:nvPr>
        </p:nvSpPr>
        <p:spPr/>
        <p:txBody>
          <a:bodyPr/>
          <a:lstStyle/>
          <a:p>
            <a:r>
              <a:rPr lang="en-US" dirty="0"/>
              <a:t>An Docker Containers: </a:t>
            </a:r>
            <a:r>
              <a:rPr lang="en-US" dirty="0" smtClean="0"/>
              <a:t>Overview</a:t>
            </a:r>
            <a:endParaRPr lang="en-US" dirty="0"/>
          </a:p>
        </p:txBody>
      </p:sp>
      <p:sp>
        <p:nvSpPr>
          <p:cNvPr id="12" name="Content Placeholder 16"/>
          <p:cNvSpPr txBox="1">
            <a:spLocks/>
          </p:cNvSpPr>
          <p:nvPr/>
        </p:nvSpPr>
        <p:spPr>
          <a:xfrm>
            <a:off x="7297308" y="3538986"/>
            <a:ext cx="2063450" cy="2262187"/>
          </a:xfrm>
          <a:prstGeom prst="rect">
            <a:avLst/>
          </a:prstGeom>
        </p:spPr>
        <p:txBody>
          <a:bodyPr/>
          <a:lst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914400">
              <a:lnSpc>
                <a:spcPts val="2100"/>
              </a:lnSpc>
              <a:defRPr/>
            </a:pPr>
            <a:r>
              <a:rPr lang="en-US" sz="2000" b="1" dirty="0" smtClean="0">
                <a:solidFill>
                  <a:schemeClr val="bg1"/>
                </a:solidFill>
              </a:rPr>
              <a:t>Easy packaging</a:t>
            </a:r>
            <a:endParaRPr lang="en-US" sz="2000" b="1" dirty="0">
              <a:solidFill>
                <a:schemeClr val="bg1"/>
              </a:solidFill>
            </a:endParaRPr>
          </a:p>
        </p:txBody>
      </p:sp>
      <p:sp>
        <p:nvSpPr>
          <p:cNvPr id="9" name="מלבן 41"/>
          <p:cNvSpPr/>
          <p:nvPr/>
        </p:nvSpPr>
        <p:spPr bwMode="auto">
          <a:xfrm>
            <a:off x="7456355" y="3376220"/>
            <a:ext cx="2284560" cy="25171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he-IL">
              <a:solidFill>
                <a:schemeClr val="bg1"/>
              </a:solidFill>
            </a:endParaRPr>
          </a:p>
        </p:txBody>
      </p:sp>
      <p:sp>
        <p:nvSpPr>
          <p:cNvPr id="14" name="מלבן 42"/>
          <p:cNvSpPr/>
          <p:nvPr/>
        </p:nvSpPr>
        <p:spPr bwMode="auto">
          <a:xfrm>
            <a:off x="7456355" y="1055243"/>
            <a:ext cx="2284560" cy="228222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he-IL"/>
          </a:p>
        </p:txBody>
      </p:sp>
      <p:sp>
        <p:nvSpPr>
          <p:cNvPr id="15" name="Content Placeholder 18"/>
          <p:cNvSpPr txBox="1">
            <a:spLocks/>
          </p:cNvSpPr>
          <p:nvPr/>
        </p:nvSpPr>
        <p:spPr>
          <a:xfrm>
            <a:off x="7532567" y="3488186"/>
            <a:ext cx="2093254" cy="826465"/>
          </a:xfrm>
          <a:prstGeom prst="rect">
            <a:avLst/>
          </a:prstGeom>
        </p:spPr>
        <p:txBody>
          <a:bodyPr/>
          <a:lst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914400">
              <a:lnSpc>
                <a:spcPts val="2100"/>
              </a:lnSpc>
              <a:defRPr/>
            </a:pPr>
            <a:r>
              <a:rPr lang="en-US" sz="2000" b="1" dirty="0" smtClean="0">
                <a:solidFill>
                  <a:schemeClr val="bg1"/>
                </a:solidFill>
              </a:rPr>
              <a:t>Rapid</a:t>
            </a:r>
            <a:br>
              <a:rPr lang="en-US" sz="2000" b="1" dirty="0" smtClean="0">
                <a:solidFill>
                  <a:schemeClr val="bg1"/>
                </a:solidFill>
              </a:rPr>
            </a:br>
            <a:r>
              <a:rPr lang="en-US" sz="2000" b="1" dirty="0" smtClean="0">
                <a:solidFill>
                  <a:schemeClr val="bg1"/>
                </a:solidFill>
              </a:rPr>
              <a:t>Deployment</a:t>
            </a:r>
            <a:endParaRPr lang="en-US" sz="2000" b="1" dirty="0">
              <a:solidFill>
                <a:schemeClr val="bg1"/>
              </a:solidFill>
            </a:endParaRPr>
          </a:p>
        </p:txBody>
      </p:sp>
      <p:pic>
        <p:nvPicPr>
          <p:cNvPr id="16" name="תמונה 11"/>
          <p:cNvPicPr>
            <a:picLocks noChangeAspect="1"/>
          </p:cNvPicPr>
          <p:nvPr/>
        </p:nvPicPr>
        <p:blipFill rotWithShape="1">
          <a:blip r:embed="rId3">
            <a:extLst>
              <a:ext uri="{28A0092B-C50C-407E-A947-70E740481C1C}">
                <a14:useLocalDpi xmlns:a14="http://schemas.microsoft.com/office/drawing/2010/main" val="0"/>
              </a:ext>
            </a:extLst>
          </a:blip>
          <a:srcRect l="76753"/>
          <a:stretch/>
        </p:blipFill>
        <p:spPr>
          <a:xfrm>
            <a:off x="7560624" y="1278504"/>
            <a:ext cx="1930159" cy="1834900"/>
          </a:xfrm>
          <a:prstGeom prst="rect">
            <a:avLst/>
          </a:prstGeom>
        </p:spPr>
      </p:pic>
      <p:sp>
        <p:nvSpPr>
          <p:cNvPr id="10" name="Oval 9" title="Section circle"/>
          <p:cNvSpPr/>
          <p:nvPr/>
        </p:nvSpPr>
        <p:spPr>
          <a:xfrm>
            <a:off x="1151890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1" name="Oval 10" title="Section circle"/>
          <p:cNvSpPr/>
          <p:nvPr/>
        </p:nvSpPr>
        <p:spPr>
          <a:xfrm>
            <a:off x="1140301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3" name="Oval 12" title="Section circle"/>
          <p:cNvSpPr/>
          <p:nvPr/>
        </p:nvSpPr>
        <p:spPr>
          <a:xfrm>
            <a:off x="112887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1744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105852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094422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0" name="Oval 19" title="Section circle"/>
          <p:cNvSpPr/>
          <p:nvPr/>
        </p:nvSpPr>
        <p:spPr>
          <a:xfrm>
            <a:off x="1082833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071403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2" name="Rectangle 21"/>
          <p:cNvSpPr/>
          <p:nvPr/>
        </p:nvSpPr>
        <p:spPr>
          <a:xfrm>
            <a:off x="8267699" y="6142932"/>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p>
        </p:txBody>
      </p:sp>
    </p:spTree>
    <p:extLst>
      <p:ext uri="{BB962C8B-B14F-4D97-AF65-F5344CB8AC3E}">
        <p14:creationId xmlns:p14="http://schemas.microsoft.com/office/powerpoint/2010/main" val="198164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11</a:t>
            </a:fld>
            <a:r>
              <a:rPr lang="en-US" dirty="0"/>
              <a:t> </a:t>
            </a:r>
          </a:p>
        </p:txBody>
      </p:sp>
      <p:grpSp>
        <p:nvGrpSpPr>
          <p:cNvPr id="3" name="קבוצה 2"/>
          <p:cNvGrpSpPr/>
          <p:nvPr/>
        </p:nvGrpSpPr>
        <p:grpSpPr>
          <a:xfrm>
            <a:off x="1263904" y="1711991"/>
            <a:ext cx="9724572" cy="4741134"/>
            <a:chOff x="1006996" y="1281048"/>
            <a:chExt cx="10093127" cy="4670011"/>
          </a:xfrm>
        </p:grpSpPr>
        <p:sp>
          <p:nvSpPr>
            <p:cNvPr id="11" name="Rectangle 10"/>
            <p:cNvSpPr/>
            <p:nvPr/>
          </p:nvSpPr>
          <p:spPr>
            <a:xfrm>
              <a:off x="1006996" y="3667978"/>
              <a:ext cx="10093126" cy="2283081"/>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4000" b="1" dirty="0" smtClean="0">
                  <a:solidFill>
                    <a:schemeClr val="bg1"/>
                  </a:solidFill>
                </a:rPr>
                <a:t>Infrastructure</a:t>
              </a:r>
              <a:endParaRPr lang="en-US" sz="4000" b="1" dirty="0">
                <a:solidFill>
                  <a:schemeClr val="bg1"/>
                </a:solidFill>
              </a:endParaRPr>
            </a:p>
          </p:txBody>
        </p:sp>
        <p:sp>
          <p:nvSpPr>
            <p:cNvPr id="12" name="Rectangle 11"/>
            <p:cNvSpPr/>
            <p:nvPr/>
          </p:nvSpPr>
          <p:spPr>
            <a:xfrm>
              <a:off x="1006997" y="2918662"/>
              <a:ext cx="10093126" cy="720000"/>
            </a:xfrm>
            <a:prstGeom prst="rect">
              <a:avLst/>
            </a:prstGeom>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lIns="0" tIns="0" rIns="0" bIns="0" rtlCol="0" anchor="ctr"/>
            <a:lstStyle/>
            <a:p>
              <a:pPr algn="ctr"/>
              <a:r>
                <a:rPr lang="en-US" sz="2800" b="1" dirty="0" smtClean="0">
                  <a:solidFill>
                    <a:schemeClr val="bg1"/>
                  </a:solidFill>
                </a:rPr>
                <a:t>Operating System</a:t>
              </a:r>
              <a:endParaRPr lang="en-US" sz="2800" b="1" dirty="0">
                <a:solidFill>
                  <a:schemeClr val="bg1"/>
                </a:solidFill>
              </a:endParaRPr>
            </a:p>
          </p:txBody>
        </p:sp>
        <p:sp>
          <p:nvSpPr>
            <p:cNvPr id="13" name="Rectangle 12"/>
            <p:cNvSpPr/>
            <p:nvPr/>
          </p:nvSpPr>
          <p:spPr>
            <a:xfrm>
              <a:off x="1006997" y="2102887"/>
              <a:ext cx="4986000" cy="7200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0" tIns="0" rIns="0" bIns="0" rtlCol="0" anchor="ctr">
              <a:sp3d/>
            </a:bodyPr>
            <a:lstStyle/>
            <a:p>
              <a:pPr algn="ctr"/>
              <a:r>
                <a:rPr lang="en-US" sz="2800" b="1" dirty="0" smtClean="0">
                  <a:solidFill>
                    <a:schemeClr val="accent4">
                      <a:lumMod val="75000"/>
                    </a:schemeClr>
                  </a:solidFill>
                </a:rPr>
                <a:t>JAVA Runtime Environment</a:t>
              </a:r>
              <a:endParaRPr lang="en-US" sz="2800" b="1" dirty="0">
                <a:solidFill>
                  <a:schemeClr val="accent4">
                    <a:lumMod val="75000"/>
                  </a:schemeClr>
                </a:solidFill>
              </a:endParaRPr>
            </a:p>
          </p:txBody>
        </p:sp>
        <p:sp>
          <p:nvSpPr>
            <p:cNvPr id="14" name="Rectangle 13"/>
            <p:cNvSpPr/>
            <p:nvPr/>
          </p:nvSpPr>
          <p:spPr>
            <a:xfrm>
              <a:off x="1006996" y="1281048"/>
              <a:ext cx="3276000" cy="720000"/>
            </a:xfrm>
            <a:prstGeom prst="rect">
              <a:avLst/>
            </a:prstGeom>
            <a:solidFill>
              <a:schemeClr val="accent3"/>
            </a:solid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2200" b="1" dirty="0" smtClean="0">
                  <a:solidFill>
                    <a:schemeClr val="accent4">
                      <a:lumMod val="75000"/>
                    </a:schemeClr>
                  </a:solidFill>
                </a:rPr>
                <a:t>AJSC5 Application</a:t>
              </a:r>
              <a:endParaRPr lang="en-US" sz="2200" b="1" dirty="0">
                <a:solidFill>
                  <a:schemeClr val="accent4">
                    <a:lumMod val="75000"/>
                  </a:schemeClr>
                </a:solidFill>
              </a:endParaRPr>
            </a:p>
          </p:txBody>
        </p:sp>
        <p:sp>
          <p:nvSpPr>
            <p:cNvPr id="15" name="Rectangle 14"/>
            <p:cNvSpPr/>
            <p:nvPr/>
          </p:nvSpPr>
          <p:spPr>
            <a:xfrm>
              <a:off x="4415560" y="1281048"/>
              <a:ext cx="3276000" cy="720000"/>
            </a:xfrm>
            <a:prstGeom prst="rect">
              <a:avLst/>
            </a:prstGeom>
            <a:solidFill>
              <a:schemeClr val="accent3"/>
            </a:solid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2200" b="1" dirty="0" smtClean="0">
                  <a:solidFill>
                    <a:schemeClr val="accent4">
                      <a:lumMod val="75000"/>
                    </a:schemeClr>
                  </a:solidFill>
                </a:rPr>
                <a:t>AJSC5 Application</a:t>
              </a:r>
              <a:endParaRPr lang="en-US" sz="2200" b="1" dirty="0">
                <a:solidFill>
                  <a:schemeClr val="accent4">
                    <a:lumMod val="75000"/>
                  </a:schemeClr>
                </a:solidFill>
              </a:endParaRPr>
            </a:p>
          </p:txBody>
        </p:sp>
        <p:sp>
          <p:nvSpPr>
            <p:cNvPr id="16" name="Rectangle 15"/>
            <p:cNvSpPr/>
            <p:nvPr/>
          </p:nvSpPr>
          <p:spPr>
            <a:xfrm>
              <a:off x="7824123" y="1281048"/>
              <a:ext cx="3276000" cy="720000"/>
            </a:xfrm>
            <a:prstGeom prst="rect">
              <a:avLst/>
            </a:prstGeom>
            <a:solidFill>
              <a:schemeClr val="accent3"/>
            </a:solid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2200" b="1" dirty="0" smtClean="0">
                  <a:solidFill>
                    <a:schemeClr val="accent4">
                      <a:lumMod val="75000"/>
                    </a:schemeClr>
                  </a:solidFill>
                </a:rPr>
                <a:t>AJSC5 Application</a:t>
              </a:r>
              <a:endParaRPr lang="en-US" sz="2200" b="1" dirty="0">
                <a:solidFill>
                  <a:schemeClr val="accent4">
                    <a:lumMod val="75000"/>
                  </a:scheme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968" y="4307721"/>
              <a:ext cx="2212774" cy="103174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750" y="2834572"/>
              <a:ext cx="1191605" cy="833406"/>
            </a:xfrm>
            <a:prstGeom prst="rect">
              <a:avLst/>
            </a:prstGeom>
          </p:spPr>
        </p:pic>
        <p:sp>
          <p:nvSpPr>
            <p:cNvPr id="10" name="Rectangle 9"/>
            <p:cNvSpPr/>
            <p:nvPr/>
          </p:nvSpPr>
          <p:spPr>
            <a:xfrm>
              <a:off x="6114123" y="2102887"/>
              <a:ext cx="4986000" cy="7200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0" tIns="0" rIns="0" bIns="0" rtlCol="0" anchor="ctr">
              <a:scene3d>
                <a:camera prst="orthographicFront"/>
                <a:lightRig rig="soft" dir="t">
                  <a:rot lat="0" lon="0" rev="15600000"/>
                </a:lightRig>
              </a:scene3d>
              <a:sp3d prstMaterial="softEdge"/>
            </a:bodyPr>
            <a:lstStyle/>
            <a:p>
              <a:pPr algn="ctr"/>
              <a:r>
                <a:rPr lang="en-US" sz="2800" b="1" dirty="0" smtClean="0">
                  <a:ln/>
                  <a:solidFill>
                    <a:schemeClr val="accent4">
                      <a:lumMod val="75000"/>
                    </a:schemeClr>
                  </a:solidFill>
                </a:rPr>
                <a:t>LRM/DME2</a:t>
              </a:r>
              <a:endParaRPr lang="en-US" sz="2800" b="1" dirty="0">
                <a:ln/>
                <a:solidFill>
                  <a:schemeClr val="accent4">
                    <a:lumMod val="75000"/>
                  </a:schemeClr>
                </a:solidFill>
              </a:endParaRPr>
            </a:p>
          </p:txBody>
        </p:sp>
      </p:grpSp>
      <p:sp>
        <p:nvSpPr>
          <p:cNvPr id="18" name="Title 3"/>
          <p:cNvSpPr txBox="1">
            <a:spLocks/>
          </p:cNvSpPr>
          <p:nvPr/>
        </p:nvSpPr>
        <p:spPr>
          <a:xfrm>
            <a:off x="488897" y="638128"/>
            <a:ext cx="11209064" cy="342206"/>
          </a:xfrm>
          <a:prstGeom prst="rect">
            <a:avLst/>
          </a:prstGeom>
        </p:spPr>
        <p:txBody>
          <a:bodyPr vert="horz" lIns="0" tIns="0" rIns="0" bIns="0" rtlCol="0" anchor="t">
            <a:noAutofit/>
          </a:bodyPr>
          <a:lstStyle>
            <a:lvl1pPr algn="l" defTabSz="457200" rtl="0" eaLnBrk="1" latinLnBrk="0" hangingPunct="1">
              <a:lnSpc>
                <a:spcPct val="110000"/>
              </a:lnSpc>
              <a:spcBef>
                <a:spcPct val="0"/>
              </a:spcBef>
              <a:spcAft>
                <a:spcPts val="1000"/>
              </a:spcAft>
              <a:buNone/>
              <a:defRPr sz="1800" kern="1200">
                <a:solidFill>
                  <a:schemeClr val="tx2"/>
                </a:solidFill>
                <a:latin typeface="+mn-lt"/>
                <a:ea typeface="+mj-ea"/>
                <a:cs typeface="ATT Aleck Sans" panose="020B0503020203020204" pitchFamily="34" charset="0"/>
              </a:defRPr>
            </a:lvl1pPr>
          </a:lstStyle>
          <a:p>
            <a:r>
              <a:rPr lang="en-US" dirty="0" smtClean="0"/>
              <a:t>An Docker Containers: Overview</a:t>
            </a:r>
            <a:endParaRPr lang="en-US" dirty="0"/>
          </a:p>
        </p:txBody>
      </p:sp>
      <p:sp>
        <p:nvSpPr>
          <p:cNvPr id="24" name="Title 3"/>
          <p:cNvSpPr>
            <a:spLocks noGrp="1"/>
          </p:cNvSpPr>
          <p:nvPr>
            <p:ph type="title"/>
          </p:nvPr>
        </p:nvSpPr>
        <p:spPr>
          <a:xfrm>
            <a:off x="0" y="1146987"/>
            <a:ext cx="9813494" cy="342206"/>
          </a:xfrm>
        </p:spPr>
        <p:txBody>
          <a:bodyPr/>
          <a:lstStyle/>
          <a:p>
            <a:pPr algn="ctr"/>
            <a:r>
              <a:rPr lang="en-US" sz="2800" dirty="0">
                <a:solidFill>
                  <a:schemeClr val="tx1"/>
                </a:solidFill>
                <a:ea typeface="+mn-ea"/>
              </a:rPr>
              <a:t>Traditional </a:t>
            </a:r>
            <a:r>
              <a:rPr lang="en-US" sz="2800" dirty="0" smtClean="0">
                <a:solidFill>
                  <a:schemeClr val="tx1"/>
                </a:solidFill>
                <a:ea typeface="+mn-ea"/>
              </a:rPr>
              <a:t>AJSC5 Java Application </a:t>
            </a:r>
            <a:r>
              <a:rPr lang="en-US" sz="2800" dirty="0">
                <a:solidFill>
                  <a:schemeClr val="tx1"/>
                </a:solidFill>
                <a:ea typeface="+mn-ea"/>
              </a:rPr>
              <a:t>A</a:t>
            </a:r>
            <a:r>
              <a:rPr lang="en-US" sz="2800" dirty="0" smtClean="0">
                <a:solidFill>
                  <a:schemeClr val="tx1"/>
                </a:solidFill>
                <a:ea typeface="+mn-ea"/>
              </a:rPr>
              <a:t>rchitecture </a:t>
            </a:r>
            <a:r>
              <a:rPr lang="en-US" sz="2800" dirty="0">
                <a:solidFill>
                  <a:schemeClr val="tx1"/>
                </a:solidFill>
                <a:ea typeface="+mn-ea"/>
              </a:rPr>
              <a:t>in ITO Cloud</a:t>
            </a:r>
          </a:p>
        </p:txBody>
      </p:sp>
      <p:sp>
        <p:nvSpPr>
          <p:cNvPr id="23" name="Oval 22" title="Section circle"/>
          <p:cNvSpPr/>
          <p:nvPr/>
        </p:nvSpPr>
        <p:spPr>
          <a:xfrm>
            <a:off x="1151890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5" name="Oval 24" title="Section circle"/>
          <p:cNvSpPr/>
          <p:nvPr/>
        </p:nvSpPr>
        <p:spPr>
          <a:xfrm>
            <a:off x="1140301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6" name="Oval 25" title="Section circle"/>
          <p:cNvSpPr/>
          <p:nvPr/>
        </p:nvSpPr>
        <p:spPr>
          <a:xfrm>
            <a:off x="112887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7" name="Oval 26" title="Section circle"/>
          <p:cNvSpPr/>
          <p:nvPr/>
        </p:nvSpPr>
        <p:spPr>
          <a:xfrm>
            <a:off x="111744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8" name="Oval 27" title="Section circle"/>
          <p:cNvSpPr/>
          <p:nvPr/>
        </p:nvSpPr>
        <p:spPr>
          <a:xfrm>
            <a:off x="1105852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9" name="Oval 28" title="Section circle"/>
          <p:cNvSpPr/>
          <p:nvPr/>
        </p:nvSpPr>
        <p:spPr>
          <a:xfrm>
            <a:off x="1094422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0" name="Oval 29" title="Section circle"/>
          <p:cNvSpPr/>
          <p:nvPr/>
        </p:nvSpPr>
        <p:spPr>
          <a:xfrm>
            <a:off x="1082833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1" name="Oval 30" title="Section circle"/>
          <p:cNvSpPr/>
          <p:nvPr/>
        </p:nvSpPr>
        <p:spPr>
          <a:xfrm>
            <a:off x="1071403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3" name="Rectangle 32"/>
          <p:cNvSpPr/>
          <p:nvPr/>
        </p:nvSpPr>
        <p:spPr>
          <a:xfrm rot="5400000">
            <a:off x="9971544" y="4424830"/>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p>
        </p:txBody>
      </p:sp>
    </p:spTree>
    <p:extLst>
      <p:ext uri="{BB962C8B-B14F-4D97-AF65-F5344CB8AC3E}">
        <p14:creationId xmlns:p14="http://schemas.microsoft.com/office/powerpoint/2010/main" val="2318587449"/>
      </p:ext>
    </p:extLst>
  </p:cSld>
  <p:clrMapOvr>
    <a:masterClrMapping/>
  </p:clrMapOvr>
  <mc:AlternateContent xmlns:mc="http://schemas.openxmlformats.org/markup-compatibility/2006" xmlns:p14="http://schemas.microsoft.com/office/powerpoint/2010/main">
    <mc:Choice Requires="p14">
      <p:transition p14:dur="0" advClick="0" advTm="10000"/>
    </mc:Choice>
    <mc:Fallback xmlns="">
      <p:transition advClick="0" advTm="10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12</a:t>
            </a:fld>
            <a:r>
              <a:rPr lang="en-US" dirty="0"/>
              <a:t> </a:t>
            </a:r>
          </a:p>
        </p:txBody>
      </p:sp>
      <p:sp>
        <p:nvSpPr>
          <p:cNvPr id="18" name="Title 3"/>
          <p:cNvSpPr txBox="1">
            <a:spLocks/>
          </p:cNvSpPr>
          <p:nvPr/>
        </p:nvSpPr>
        <p:spPr>
          <a:xfrm>
            <a:off x="488897" y="608741"/>
            <a:ext cx="11209064" cy="342206"/>
          </a:xfrm>
          <a:prstGeom prst="rect">
            <a:avLst/>
          </a:prstGeom>
        </p:spPr>
        <p:txBody>
          <a:bodyPr vert="horz" lIns="0" tIns="0" rIns="0" bIns="0" rtlCol="0" anchor="t">
            <a:noAutofit/>
          </a:bodyPr>
          <a:lstStyle>
            <a:lvl1pPr algn="l" defTabSz="457200" rtl="0" eaLnBrk="1" latinLnBrk="0" hangingPunct="1">
              <a:lnSpc>
                <a:spcPct val="110000"/>
              </a:lnSpc>
              <a:spcBef>
                <a:spcPct val="0"/>
              </a:spcBef>
              <a:spcAft>
                <a:spcPts val="1000"/>
              </a:spcAft>
              <a:buNone/>
              <a:defRPr sz="1800" kern="1200">
                <a:solidFill>
                  <a:schemeClr val="tx2"/>
                </a:solidFill>
                <a:latin typeface="+mn-lt"/>
                <a:ea typeface="+mj-ea"/>
                <a:cs typeface="ATT Aleck Sans" panose="020B0503020203020204" pitchFamily="34" charset="0"/>
              </a:defRPr>
            </a:lvl1pPr>
          </a:lstStyle>
          <a:p>
            <a:r>
              <a:rPr lang="en-US" dirty="0" smtClean="0"/>
              <a:t>An Docker Containers: Overview</a:t>
            </a:r>
            <a:endParaRPr lang="en-US" dirty="0"/>
          </a:p>
        </p:txBody>
      </p:sp>
      <p:grpSp>
        <p:nvGrpSpPr>
          <p:cNvPr id="23" name="Group 22"/>
          <p:cNvGrpSpPr/>
          <p:nvPr/>
        </p:nvGrpSpPr>
        <p:grpSpPr>
          <a:xfrm>
            <a:off x="914401" y="1712684"/>
            <a:ext cx="10148690" cy="4586515"/>
            <a:chOff x="1080027" y="1167840"/>
            <a:chExt cx="9997578" cy="4884617"/>
          </a:xfrm>
        </p:grpSpPr>
        <p:sp>
          <p:nvSpPr>
            <p:cNvPr id="24" name="Rectangle 23"/>
            <p:cNvSpPr/>
            <p:nvPr/>
          </p:nvSpPr>
          <p:spPr>
            <a:xfrm>
              <a:off x="1080027" y="4377017"/>
              <a:ext cx="9997578" cy="1675440"/>
            </a:xfrm>
            <a:prstGeom prst="rect">
              <a:avLst/>
            </a:prstGeom>
            <a:solidFill>
              <a:schemeClr val="accent4"/>
            </a:soli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4000" b="1" dirty="0" smtClean="0">
                  <a:solidFill>
                    <a:schemeClr val="bg1"/>
                  </a:solidFill>
                </a:rPr>
                <a:t>Infrastructure</a:t>
              </a:r>
              <a:endParaRPr lang="en-US" sz="4000" b="1" dirty="0">
                <a:solidFill>
                  <a:schemeClr val="bg1"/>
                </a:solidFill>
              </a:endParaRPr>
            </a:p>
          </p:txBody>
        </p:sp>
        <p:sp>
          <p:nvSpPr>
            <p:cNvPr id="25" name="Rectangle 24"/>
            <p:cNvSpPr/>
            <p:nvPr/>
          </p:nvSpPr>
          <p:spPr>
            <a:xfrm>
              <a:off x="1080027" y="3611731"/>
              <a:ext cx="9997578" cy="648000"/>
            </a:xfrm>
            <a:prstGeom prst="rect">
              <a:avLst/>
            </a:prstGeom>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lIns="0" tIns="0" rIns="0" bIns="0" rtlCol="0" anchor="ctr"/>
            <a:lstStyle/>
            <a:p>
              <a:pPr algn="ctr"/>
              <a:r>
                <a:rPr lang="en-US" sz="2800" b="1" dirty="0" smtClean="0">
                  <a:solidFill>
                    <a:schemeClr val="bg1"/>
                  </a:solidFill>
                </a:rPr>
                <a:t>Operating System</a:t>
              </a:r>
              <a:endParaRPr lang="en-US" sz="2800" b="1" dirty="0">
                <a:solidFill>
                  <a:schemeClr val="bg1"/>
                </a:solidFill>
              </a:endParaRPr>
            </a:p>
          </p:txBody>
        </p:sp>
        <p:sp>
          <p:nvSpPr>
            <p:cNvPr id="26" name="Rectangle 25"/>
            <p:cNvSpPr/>
            <p:nvPr/>
          </p:nvSpPr>
          <p:spPr>
            <a:xfrm>
              <a:off x="1080027" y="2846446"/>
              <a:ext cx="9997578" cy="648000"/>
            </a:xfrm>
            <a:prstGeom prst="rect">
              <a:avLst/>
            </a:prstGeom>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2"/>
            </a:lnRef>
            <a:fillRef idx="1003">
              <a:schemeClr val="dk1"/>
            </a:fillRef>
            <a:effectRef idx="3">
              <a:schemeClr val="accent2"/>
            </a:effectRef>
            <a:fontRef idx="minor">
              <a:schemeClr val="lt1"/>
            </a:fontRef>
          </p:style>
          <p:txBody>
            <a:bodyPr lIns="0" tIns="0" rIns="0" bIns="0" rtlCol="0" anchor="ctr"/>
            <a:lstStyle/>
            <a:p>
              <a:pPr algn="ctr"/>
              <a:r>
                <a:rPr lang="en-US" sz="2800" b="1" dirty="0" smtClean="0">
                  <a:solidFill>
                    <a:schemeClr val="accent4">
                      <a:lumMod val="75000"/>
                    </a:schemeClr>
                  </a:solidFill>
                </a:rPr>
                <a:t>Docker Engine / Kubernetes Cluster</a:t>
              </a:r>
              <a:endParaRPr lang="en-US" sz="2800" b="1" dirty="0">
                <a:solidFill>
                  <a:schemeClr val="accent4">
                    <a:lumMod val="75000"/>
                  </a:schemeClr>
                </a:solidFill>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78" y="2846446"/>
              <a:ext cx="953416" cy="693871"/>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645" y="4823729"/>
              <a:ext cx="2116668" cy="863318"/>
            </a:xfrm>
            <a:prstGeom prst="rect">
              <a:avLst/>
            </a:prstGeom>
          </p:spPr>
        </p:pic>
        <p:grpSp>
          <p:nvGrpSpPr>
            <p:cNvPr id="29" name="Group 28"/>
            <p:cNvGrpSpPr/>
            <p:nvPr/>
          </p:nvGrpSpPr>
          <p:grpSpPr>
            <a:xfrm>
              <a:off x="1080027" y="1169404"/>
              <a:ext cx="2988000" cy="1561321"/>
              <a:chOff x="1080027" y="1169404"/>
              <a:chExt cx="2988000" cy="1561321"/>
            </a:xfrm>
          </p:grpSpPr>
          <p:sp>
            <p:nvSpPr>
              <p:cNvPr id="45" name="Rectangle 44"/>
              <p:cNvSpPr/>
              <p:nvPr/>
            </p:nvSpPr>
            <p:spPr>
              <a:xfrm>
                <a:off x="1080027" y="1169404"/>
                <a:ext cx="2988000" cy="1561321"/>
              </a:xfrm>
              <a:prstGeom prst="rect">
                <a:avLst/>
              </a:prstGeom>
              <a:solidFill>
                <a:schemeClr val="accent4">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1003">
                <a:schemeClr val="dk1"/>
              </a:fillRef>
              <a:effectRef idx="3">
                <a:schemeClr val="accent2"/>
              </a:effectRef>
              <a:fontRef idx="minor">
                <a:schemeClr val="lt1"/>
              </a:fontRef>
            </p:style>
            <p:txBody>
              <a:bodyPr lIns="0" tIns="0" rIns="0" bIns="0" rtlCol="0" anchor="ctr"/>
              <a:lstStyle/>
              <a:p>
                <a:pPr algn="ctr"/>
                <a:endParaRPr lang="en-US" b="1" dirty="0">
                  <a:solidFill>
                    <a:schemeClr val="accent4">
                      <a:lumMod val="75000"/>
                    </a:schemeClr>
                  </a:solidFill>
                </a:endParaRPr>
              </a:p>
            </p:txBody>
          </p:sp>
          <p:sp>
            <p:nvSpPr>
              <p:cNvPr id="46" name="Rectangle 45"/>
              <p:cNvSpPr/>
              <p:nvPr/>
            </p:nvSpPr>
            <p:spPr>
              <a:xfrm>
                <a:off x="1080027" y="1341560"/>
                <a:ext cx="2988000" cy="324000"/>
              </a:xfrm>
              <a:prstGeom prst="rect">
                <a:avLst/>
              </a:prstGeom>
              <a:solidFill>
                <a:schemeClr val="accent4">
                  <a:lumMod val="20000"/>
                  <a:lumOff val="8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b="1" dirty="0" smtClean="0">
                    <a:solidFill>
                      <a:schemeClr val="accent4">
                        <a:lumMod val="75000"/>
                      </a:schemeClr>
                    </a:solidFill>
                  </a:rPr>
                  <a:t>AJSC6 Application</a:t>
                </a:r>
                <a:endParaRPr lang="en-US" b="1" dirty="0">
                  <a:solidFill>
                    <a:schemeClr val="accent4">
                      <a:lumMod val="75000"/>
                    </a:schemeClr>
                  </a:solidFill>
                </a:endParaRPr>
              </a:p>
            </p:txBody>
          </p:sp>
          <p:grpSp>
            <p:nvGrpSpPr>
              <p:cNvPr id="47" name="קבוצה 4"/>
              <p:cNvGrpSpPr/>
              <p:nvPr/>
            </p:nvGrpSpPr>
            <p:grpSpPr>
              <a:xfrm>
                <a:off x="1080027" y="1795967"/>
                <a:ext cx="2988000" cy="324002"/>
                <a:chOff x="1094315" y="1659503"/>
                <a:chExt cx="2988000" cy="324002"/>
              </a:xfrm>
            </p:grpSpPr>
            <p:sp>
              <p:nvSpPr>
                <p:cNvPr id="49" name="Rectangle 48"/>
                <p:cNvSpPr/>
                <p:nvPr/>
              </p:nvSpPr>
              <p:spPr>
                <a:xfrm>
                  <a:off x="1094315" y="1659505"/>
                  <a:ext cx="1440000" cy="324000"/>
                </a:xfrm>
                <a:prstGeom prst="rect">
                  <a:avLst/>
                </a:prstGeom>
                <a:solidFill>
                  <a:schemeClr val="accent2"/>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US" b="1" dirty="0" smtClean="0">
                      <a:solidFill>
                        <a:schemeClr val="accent4">
                          <a:lumMod val="75000"/>
                        </a:schemeClr>
                      </a:solidFill>
                    </a:rPr>
                    <a:t>JRE 8</a:t>
                  </a:r>
                  <a:endParaRPr lang="en-US" b="1" dirty="0">
                    <a:solidFill>
                      <a:schemeClr val="accent4">
                        <a:lumMod val="75000"/>
                      </a:schemeClr>
                    </a:solidFill>
                  </a:endParaRPr>
                </a:p>
              </p:txBody>
            </p:sp>
            <p:sp>
              <p:nvSpPr>
                <p:cNvPr id="50" name="Rectangle 49"/>
                <p:cNvSpPr/>
                <p:nvPr/>
              </p:nvSpPr>
              <p:spPr>
                <a:xfrm>
                  <a:off x="2642315" y="1659503"/>
                  <a:ext cx="1440000" cy="324000"/>
                </a:xfrm>
                <a:prstGeom prst="rect">
                  <a:avLst/>
                </a:prstGeom>
                <a:solidFill>
                  <a:schemeClr val="accent2"/>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US" b="1" dirty="0" smtClean="0">
                      <a:solidFill>
                        <a:schemeClr val="accent4">
                          <a:lumMod val="75000"/>
                        </a:schemeClr>
                      </a:solidFill>
                    </a:rPr>
                    <a:t>DME2</a:t>
                  </a:r>
                  <a:endParaRPr lang="en-US" b="1" dirty="0">
                    <a:solidFill>
                      <a:schemeClr val="accent4">
                        <a:lumMod val="75000"/>
                      </a:schemeClr>
                    </a:solidFill>
                  </a:endParaRPr>
                </a:p>
              </p:txBody>
            </p:sp>
          </p:grpSp>
          <p:sp>
            <p:nvSpPr>
              <p:cNvPr id="48" name="Rectangle 47"/>
              <p:cNvSpPr/>
              <p:nvPr/>
            </p:nvSpPr>
            <p:spPr>
              <a:xfrm>
                <a:off x="1080027" y="2250376"/>
                <a:ext cx="2988000" cy="324000"/>
              </a:xfrm>
              <a:prstGeom prst="rect">
                <a:avLst/>
              </a:prstGeom>
              <a:solidFill>
                <a:schemeClr val="bg1">
                  <a:lumMod val="65000"/>
                </a:schemeClr>
              </a:solid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0" tIns="0" rIns="0" bIns="0" rtlCol="0" anchor="ctr"/>
              <a:lstStyle/>
              <a:p>
                <a:pPr algn="ctr"/>
                <a:r>
                  <a:rPr lang="en-US" dirty="0"/>
                  <a:t>alpine-java:8_jdk</a:t>
                </a:r>
                <a:endParaRPr lang="en-US" b="1" dirty="0">
                  <a:solidFill>
                    <a:schemeClr val="accent4">
                      <a:lumMod val="75000"/>
                    </a:schemeClr>
                  </a:solidFill>
                </a:endParaRPr>
              </a:p>
            </p:txBody>
          </p:sp>
        </p:grpSp>
        <p:grpSp>
          <p:nvGrpSpPr>
            <p:cNvPr id="30" name="Group 29"/>
            <p:cNvGrpSpPr/>
            <p:nvPr/>
          </p:nvGrpSpPr>
          <p:grpSpPr>
            <a:xfrm>
              <a:off x="4607834" y="1167840"/>
              <a:ext cx="2988001" cy="1561321"/>
              <a:chOff x="4607834" y="1167840"/>
              <a:chExt cx="2988001" cy="1561321"/>
            </a:xfrm>
          </p:grpSpPr>
          <p:sp>
            <p:nvSpPr>
              <p:cNvPr id="39" name="Rectangle 38"/>
              <p:cNvSpPr/>
              <p:nvPr/>
            </p:nvSpPr>
            <p:spPr>
              <a:xfrm>
                <a:off x="4607834" y="1167840"/>
                <a:ext cx="2988000" cy="1561321"/>
              </a:xfrm>
              <a:prstGeom prst="rect">
                <a:avLst/>
              </a:prstGeom>
              <a:solidFill>
                <a:schemeClr val="accent4">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1003">
                <a:schemeClr val="dk1"/>
              </a:fillRef>
              <a:effectRef idx="3">
                <a:schemeClr val="accent2"/>
              </a:effectRef>
              <a:fontRef idx="minor">
                <a:schemeClr val="lt1"/>
              </a:fontRef>
            </p:style>
            <p:txBody>
              <a:bodyPr lIns="0" tIns="0" rIns="0" bIns="0" rtlCol="0" anchor="ctr"/>
              <a:lstStyle/>
              <a:p>
                <a:pPr algn="ctr"/>
                <a:endParaRPr lang="en-US" b="1" dirty="0">
                  <a:solidFill>
                    <a:schemeClr val="accent4">
                      <a:lumMod val="75000"/>
                    </a:schemeClr>
                  </a:solidFill>
                </a:endParaRPr>
              </a:p>
            </p:txBody>
          </p:sp>
          <p:sp>
            <p:nvSpPr>
              <p:cNvPr id="40" name="Rectangle 39"/>
              <p:cNvSpPr/>
              <p:nvPr/>
            </p:nvSpPr>
            <p:spPr>
              <a:xfrm>
                <a:off x="4607834" y="1341559"/>
                <a:ext cx="2988000" cy="324000"/>
              </a:xfrm>
              <a:prstGeom prst="rect">
                <a:avLst/>
              </a:prstGeom>
              <a:solidFill>
                <a:schemeClr val="accent4">
                  <a:lumMod val="20000"/>
                  <a:lumOff val="80000"/>
                </a:schemeClr>
              </a:solid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en-US" b="1" dirty="0" smtClean="0">
                    <a:solidFill>
                      <a:schemeClr val="accent4">
                        <a:lumMod val="75000"/>
                      </a:schemeClr>
                    </a:solidFill>
                  </a:rPr>
                  <a:t> AJSC6 Application</a:t>
                </a:r>
                <a:endParaRPr lang="en-US" b="1" dirty="0">
                  <a:solidFill>
                    <a:schemeClr val="accent4">
                      <a:lumMod val="75000"/>
                    </a:schemeClr>
                  </a:solidFill>
                </a:endParaRPr>
              </a:p>
            </p:txBody>
          </p:sp>
          <p:grpSp>
            <p:nvGrpSpPr>
              <p:cNvPr id="41" name="קבוצה 5"/>
              <p:cNvGrpSpPr/>
              <p:nvPr/>
            </p:nvGrpSpPr>
            <p:grpSpPr>
              <a:xfrm>
                <a:off x="4607834" y="1799706"/>
                <a:ext cx="2988001" cy="324001"/>
                <a:chOff x="4622122" y="1697780"/>
                <a:chExt cx="2988001" cy="324001"/>
              </a:xfrm>
            </p:grpSpPr>
            <p:sp>
              <p:nvSpPr>
                <p:cNvPr id="43" name="Rectangle 42"/>
                <p:cNvSpPr/>
                <p:nvPr/>
              </p:nvSpPr>
              <p:spPr>
                <a:xfrm>
                  <a:off x="4622122" y="1697780"/>
                  <a:ext cx="1440000" cy="324000"/>
                </a:xfrm>
                <a:prstGeom prst="rect">
                  <a:avLst/>
                </a:prstGeom>
                <a:solidFill>
                  <a:schemeClr val="accent2"/>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US" b="1" dirty="0" smtClean="0">
                      <a:solidFill>
                        <a:schemeClr val="accent4">
                          <a:lumMod val="75000"/>
                        </a:schemeClr>
                      </a:solidFill>
                    </a:rPr>
                    <a:t>JRE 8</a:t>
                  </a:r>
                  <a:endParaRPr lang="en-US" b="1" dirty="0">
                    <a:solidFill>
                      <a:schemeClr val="accent4">
                        <a:lumMod val="75000"/>
                      </a:schemeClr>
                    </a:solidFill>
                  </a:endParaRPr>
                </a:p>
              </p:txBody>
            </p:sp>
            <p:sp>
              <p:nvSpPr>
                <p:cNvPr id="44" name="Rectangle 43"/>
                <p:cNvSpPr/>
                <p:nvPr/>
              </p:nvSpPr>
              <p:spPr>
                <a:xfrm>
                  <a:off x="6170122" y="1697780"/>
                  <a:ext cx="1440001" cy="324001"/>
                </a:xfrm>
                <a:prstGeom prst="rect">
                  <a:avLst/>
                </a:prstGeom>
                <a:solidFill>
                  <a:schemeClr val="accent2"/>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US" b="1" dirty="0" smtClean="0">
                      <a:solidFill>
                        <a:schemeClr val="accent4">
                          <a:lumMod val="75000"/>
                        </a:schemeClr>
                      </a:solidFill>
                    </a:rPr>
                    <a:t>DME2</a:t>
                  </a:r>
                  <a:endParaRPr lang="en-US" b="1" dirty="0">
                    <a:solidFill>
                      <a:schemeClr val="accent4">
                        <a:lumMod val="75000"/>
                      </a:schemeClr>
                    </a:solidFill>
                  </a:endParaRPr>
                </a:p>
              </p:txBody>
            </p:sp>
          </p:grpSp>
          <p:sp>
            <p:nvSpPr>
              <p:cNvPr id="42" name="Rectangle 41"/>
              <p:cNvSpPr/>
              <p:nvPr/>
            </p:nvSpPr>
            <p:spPr>
              <a:xfrm>
                <a:off x="4607834" y="2257852"/>
                <a:ext cx="2988000" cy="324000"/>
              </a:xfrm>
              <a:prstGeom prst="rect">
                <a:avLst/>
              </a:prstGeom>
              <a:solidFill>
                <a:schemeClr val="bg1">
                  <a:lumMod val="65000"/>
                </a:schemeClr>
              </a:solid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0" tIns="0" rIns="0" bIns="0" rtlCol="0" anchor="ctr"/>
              <a:lstStyle/>
              <a:p>
                <a:pPr algn="ctr"/>
                <a:r>
                  <a:rPr lang="en-US" dirty="0" smtClean="0"/>
                  <a:t>alpine-java:8_jdk</a:t>
                </a:r>
                <a:endParaRPr lang="en-US" b="1" dirty="0">
                  <a:solidFill>
                    <a:schemeClr val="accent4">
                      <a:lumMod val="75000"/>
                    </a:schemeClr>
                  </a:solidFill>
                </a:endParaRPr>
              </a:p>
            </p:txBody>
          </p:sp>
        </p:grpSp>
        <p:grpSp>
          <p:nvGrpSpPr>
            <p:cNvPr id="31" name="Group 30"/>
            <p:cNvGrpSpPr/>
            <p:nvPr/>
          </p:nvGrpSpPr>
          <p:grpSpPr>
            <a:xfrm>
              <a:off x="8084837" y="1167840"/>
              <a:ext cx="2992736" cy="1561321"/>
              <a:chOff x="8084837" y="1167840"/>
              <a:chExt cx="2992736" cy="1561321"/>
            </a:xfrm>
          </p:grpSpPr>
          <p:sp>
            <p:nvSpPr>
              <p:cNvPr id="33" name="Rectangle 32"/>
              <p:cNvSpPr/>
              <p:nvPr/>
            </p:nvSpPr>
            <p:spPr>
              <a:xfrm>
                <a:off x="8084840" y="1167840"/>
                <a:ext cx="2988000" cy="1561321"/>
              </a:xfrm>
              <a:prstGeom prst="rect">
                <a:avLst/>
              </a:prstGeom>
              <a:solidFill>
                <a:schemeClr val="accent4">
                  <a:lumMod val="40000"/>
                  <a:lumOff val="60000"/>
                </a:schemeClr>
              </a:solidFill>
              <a:ln/>
              <a:effectLst/>
              <a:scene3d>
                <a:camera prst="orthographicFront">
                  <a:rot lat="0" lon="0" rev="0"/>
                </a:camera>
                <a:lightRig rig="threePt" dir="t">
                  <a:rot lat="0" lon="0" rev="1200000"/>
                </a:lightRig>
              </a:scene3d>
              <a:sp3d/>
            </p:spPr>
            <p:style>
              <a:lnRef idx="0">
                <a:schemeClr val="accent2"/>
              </a:lnRef>
              <a:fillRef idx="1003">
                <a:schemeClr val="dk1"/>
              </a:fillRef>
              <a:effectRef idx="3">
                <a:schemeClr val="accent2"/>
              </a:effectRef>
              <a:fontRef idx="minor">
                <a:schemeClr val="lt1"/>
              </a:fontRef>
            </p:style>
            <p:txBody>
              <a:bodyPr lIns="0" tIns="0" rIns="0" bIns="0" rtlCol="0" anchor="ctr"/>
              <a:lstStyle/>
              <a:p>
                <a:pPr algn="ctr"/>
                <a:endParaRPr lang="en-US" b="1" dirty="0">
                  <a:solidFill>
                    <a:schemeClr val="accent4">
                      <a:lumMod val="75000"/>
                    </a:schemeClr>
                  </a:solidFill>
                </a:endParaRPr>
              </a:p>
            </p:txBody>
          </p:sp>
          <p:sp>
            <p:nvSpPr>
              <p:cNvPr id="34" name="Rectangle 33"/>
              <p:cNvSpPr/>
              <p:nvPr/>
            </p:nvSpPr>
            <p:spPr>
              <a:xfrm>
                <a:off x="8089573" y="1341560"/>
                <a:ext cx="2988000" cy="324000"/>
              </a:xfrm>
              <a:prstGeom prst="rect">
                <a:avLst/>
              </a:prstGeom>
              <a:solidFill>
                <a:schemeClr val="accent4">
                  <a:lumMod val="20000"/>
                  <a:lumOff val="80000"/>
                </a:schemeClr>
              </a:solid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en-US" b="1" dirty="0" smtClean="0">
                    <a:solidFill>
                      <a:schemeClr val="accent4">
                        <a:lumMod val="75000"/>
                      </a:schemeClr>
                    </a:solidFill>
                  </a:rPr>
                  <a:t>GRMEdge</a:t>
                </a:r>
                <a:endParaRPr lang="en-US" b="1" dirty="0">
                  <a:solidFill>
                    <a:schemeClr val="accent4">
                      <a:lumMod val="75000"/>
                    </a:schemeClr>
                  </a:solidFill>
                </a:endParaRPr>
              </a:p>
            </p:txBody>
          </p:sp>
          <p:grpSp>
            <p:nvGrpSpPr>
              <p:cNvPr id="35" name="קבוצה 6"/>
              <p:cNvGrpSpPr/>
              <p:nvPr/>
            </p:nvGrpSpPr>
            <p:grpSpPr>
              <a:xfrm>
                <a:off x="8084837" y="1800443"/>
                <a:ext cx="2988003" cy="329081"/>
                <a:chOff x="8149927" y="1701015"/>
                <a:chExt cx="2988003" cy="329081"/>
              </a:xfrm>
            </p:grpSpPr>
            <p:sp>
              <p:nvSpPr>
                <p:cNvPr id="37" name="Rectangle 36"/>
                <p:cNvSpPr/>
                <p:nvPr/>
              </p:nvSpPr>
              <p:spPr>
                <a:xfrm>
                  <a:off x="8149927" y="1701015"/>
                  <a:ext cx="1440000" cy="324000"/>
                </a:xfrm>
                <a:prstGeom prst="rect">
                  <a:avLst/>
                </a:prstGeom>
                <a:solidFill>
                  <a:schemeClr val="accent2"/>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US" b="1" dirty="0" smtClean="0">
                      <a:solidFill>
                        <a:schemeClr val="accent4">
                          <a:lumMod val="75000"/>
                        </a:schemeClr>
                      </a:solidFill>
                    </a:rPr>
                    <a:t>JRE  8</a:t>
                  </a:r>
                  <a:endParaRPr lang="en-US" b="1" dirty="0">
                    <a:solidFill>
                      <a:schemeClr val="accent4">
                        <a:lumMod val="75000"/>
                      </a:schemeClr>
                    </a:solidFill>
                  </a:endParaRPr>
                </a:p>
              </p:txBody>
            </p:sp>
            <p:sp>
              <p:nvSpPr>
                <p:cNvPr id="38" name="Rectangle 37"/>
                <p:cNvSpPr/>
                <p:nvPr/>
              </p:nvSpPr>
              <p:spPr>
                <a:xfrm>
                  <a:off x="9697930" y="1706096"/>
                  <a:ext cx="1440000" cy="324000"/>
                </a:xfrm>
                <a:prstGeom prst="rect">
                  <a:avLst/>
                </a:prstGeom>
                <a:solidFill>
                  <a:schemeClr val="accent2"/>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US" b="1" dirty="0" smtClean="0">
                      <a:solidFill>
                        <a:schemeClr val="accent4">
                          <a:lumMod val="75000"/>
                        </a:schemeClr>
                      </a:solidFill>
                    </a:rPr>
                    <a:t>DME2</a:t>
                  </a:r>
                  <a:endParaRPr lang="en-US" b="1" dirty="0">
                    <a:solidFill>
                      <a:schemeClr val="accent4">
                        <a:lumMod val="75000"/>
                      </a:schemeClr>
                    </a:solidFill>
                  </a:endParaRPr>
                </a:p>
              </p:txBody>
            </p:sp>
          </p:grpSp>
          <p:sp>
            <p:nvSpPr>
              <p:cNvPr id="36" name="Rectangle 35"/>
              <p:cNvSpPr/>
              <p:nvPr/>
            </p:nvSpPr>
            <p:spPr>
              <a:xfrm>
                <a:off x="8084840" y="2264406"/>
                <a:ext cx="2988000" cy="324000"/>
              </a:xfrm>
              <a:prstGeom prst="rect">
                <a:avLst/>
              </a:prstGeom>
              <a:solidFill>
                <a:schemeClr val="bg1">
                  <a:lumMod val="65000"/>
                </a:schemeClr>
              </a:solid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0" tIns="0" rIns="0" bIns="0" rtlCol="0" anchor="ctr"/>
              <a:lstStyle/>
              <a:p>
                <a:pPr algn="ctr"/>
                <a:r>
                  <a:rPr lang="en-US" dirty="0" smtClean="0"/>
                  <a:t>alpine-java:8_jdk</a:t>
                </a:r>
                <a:endParaRPr lang="en-US" b="1" dirty="0">
                  <a:solidFill>
                    <a:schemeClr val="accent4">
                      <a:lumMod val="75000"/>
                    </a:schemeClr>
                  </a:solidFill>
                </a:endParaRPr>
              </a:p>
            </p:txBody>
          </p:sp>
        </p:gr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778" y="3539692"/>
              <a:ext cx="1179083" cy="831351"/>
            </a:xfrm>
            <a:prstGeom prst="rect">
              <a:avLst/>
            </a:prstGeom>
          </p:spPr>
        </p:pic>
      </p:grpSp>
      <p:sp>
        <p:nvSpPr>
          <p:cNvPr id="51" name="Title 3"/>
          <p:cNvSpPr>
            <a:spLocks noGrp="1"/>
          </p:cNvSpPr>
          <p:nvPr>
            <p:ph type="title"/>
          </p:nvPr>
        </p:nvSpPr>
        <p:spPr>
          <a:xfrm>
            <a:off x="94205" y="1070484"/>
            <a:ext cx="6959109" cy="439557"/>
          </a:xfrm>
        </p:spPr>
        <p:txBody>
          <a:bodyPr/>
          <a:lstStyle/>
          <a:p>
            <a:pPr algn="ctr"/>
            <a:r>
              <a:rPr lang="en-US" sz="2800" dirty="0" smtClean="0">
                <a:solidFill>
                  <a:schemeClr val="tx1"/>
                </a:solidFill>
                <a:ea typeface="+mn-ea"/>
              </a:rPr>
              <a:t>AJSC6 Container </a:t>
            </a:r>
            <a:r>
              <a:rPr lang="en-US" sz="2800" dirty="0">
                <a:solidFill>
                  <a:schemeClr val="tx1"/>
                </a:solidFill>
                <a:ea typeface="+mn-ea"/>
              </a:rPr>
              <a:t>A</a:t>
            </a:r>
            <a:r>
              <a:rPr lang="en-US" sz="2800" dirty="0" smtClean="0">
                <a:solidFill>
                  <a:schemeClr val="tx1"/>
                </a:solidFill>
                <a:ea typeface="+mn-ea"/>
              </a:rPr>
              <a:t>rchitecture </a:t>
            </a:r>
            <a:r>
              <a:rPr lang="en-US" sz="2800" dirty="0">
                <a:solidFill>
                  <a:schemeClr val="tx1"/>
                </a:solidFill>
                <a:ea typeface="+mn-ea"/>
              </a:rPr>
              <a:t>in ITO </a:t>
            </a:r>
            <a:r>
              <a:rPr lang="en-US" sz="2800" dirty="0" smtClean="0">
                <a:solidFill>
                  <a:schemeClr val="tx1"/>
                </a:solidFill>
                <a:ea typeface="+mn-ea"/>
              </a:rPr>
              <a:t>Cloud</a:t>
            </a:r>
            <a:endParaRPr lang="en-US" sz="2800" dirty="0">
              <a:solidFill>
                <a:schemeClr val="tx1"/>
              </a:solidFill>
              <a:ea typeface="+mn-ea"/>
            </a:endParaRPr>
          </a:p>
        </p:txBody>
      </p:sp>
      <p:sp>
        <p:nvSpPr>
          <p:cNvPr id="52" name="Oval 51" title="Section circle"/>
          <p:cNvSpPr/>
          <p:nvPr/>
        </p:nvSpPr>
        <p:spPr>
          <a:xfrm>
            <a:off x="1151890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3" name="Oval 52" title="Section circle"/>
          <p:cNvSpPr/>
          <p:nvPr/>
        </p:nvSpPr>
        <p:spPr>
          <a:xfrm>
            <a:off x="1140301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4" name="Oval 53" title="Section circle"/>
          <p:cNvSpPr/>
          <p:nvPr/>
        </p:nvSpPr>
        <p:spPr>
          <a:xfrm>
            <a:off x="112887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5" name="Oval 54" title="Section circle"/>
          <p:cNvSpPr/>
          <p:nvPr/>
        </p:nvSpPr>
        <p:spPr>
          <a:xfrm>
            <a:off x="111744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6" name="Oval 55" title="Section circle"/>
          <p:cNvSpPr/>
          <p:nvPr/>
        </p:nvSpPr>
        <p:spPr>
          <a:xfrm>
            <a:off x="1105852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7" name="Oval 56" title="Section circle"/>
          <p:cNvSpPr/>
          <p:nvPr/>
        </p:nvSpPr>
        <p:spPr>
          <a:xfrm>
            <a:off x="1094422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8" name="Oval 57" title="Section circle"/>
          <p:cNvSpPr/>
          <p:nvPr/>
        </p:nvSpPr>
        <p:spPr>
          <a:xfrm>
            <a:off x="1082833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9" name="Oval 58" title="Section circle"/>
          <p:cNvSpPr/>
          <p:nvPr/>
        </p:nvSpPr>
        <p:spPr>
          <a:xfrm>
            <a:off x="1071403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60" name="Rectangle 59"/>
          <p:cNvSpPr/>
          <p:nvPr/>
        </p:nvSpPr>
        <p:spPr>
          <a:xfrm rot="5400000">
            <a:off x="9971544" y="4424830"/>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p>
        </p:txBody>
      </p:sp>
    </p:spTree>
    <p:extLst>
      <p:ext uri="{BB962C8B-B14F-4D97-AF65-F5344CB8AC3E}">
        <p14:creationId xmlns:p14="http://schemas.microsoft.com/office/powerpoint/2010/main" val="37299552"/>
      </p:ext>
    </p:extLst>
  </p:cSld>
  <p:clrMapOvr>
    <a:masterClrMapping/>
  </p:clrMapOvr>
  <mc:AlternateContent xmlns:mc="http://schemas.openxmlformats.org/markup-compatibility/2006" xmlns:p14="http://schemas.microsoft.com/office/powerpoint/2010/main">
    <mc:Choice Requires="p14">
      <p:transition p14:dur="0" advClick="0" advTm="10000"/>
    </mc:Choice>
    <mc:Fallback xmlns="">
      <p:transition advClick="0" advTm="1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13</a:t>
            </a:fld>
            <a:r>
              <a:rPr lang="en-US" dirty="0" smtClean="0"/>
              <a:t> </a:t>
            </a:r>
            <a:endParaRPr lang="en-US" dirty="0"/>
          </a:p>
        </p:txBody>
      </p:sp>
      <p:sp>
        <p:nvSpPr>
          <p:cNvPr id="3" name="Text Placeholder 2"/>
          <p:cNvSpPr>
            <a:spLocks noGrp="1"/>
          </p:cNvSpPr>
          <p:nvPr>
            <p:ph type="body" sz="quarter" idx="13"/>
          </p:nvPr>
        </p:nvSpPr>
        <p:spPr/>
        <p:txBody>
          <a:bodyPr vert="horz" lIns="0" tIns="0" rIns="0" bIns="0" rtlCol="0">
            <a:noAutofit/>
          </a:bodyPr>
          <a:lstStyle/>
          <a:p>
            <a:r>
              <a:rPr lang="en-US" dirty="0"/>
              <a:t>Docker containers </a:t>
            </a:r>
            <a:r>
              <a:rPr lang="en-US" dirty="0" smtClean="0"/>
              <a:t>encapsulation</a:t>
            </a:r>
          </a:p>
          <a:p>
            <a:pPr lvl="1"/>
            <a:r>
              <a:rPr lang="en-US" sz="1400" dirty="0" smtClean="0"/>
              <a:t>Our </a:t>
            </a:r>
            <a:r>
              <a:rPr lang="en-US" sz="1400" dirty="0"/>
              <a:t>traditional deployment automation </a:t>
            </a:r>
            <a:r>
              <a:rPr lang="en-US" sz="1400" dirty="0" smtClean="0"/>
              <a:t>usually involves: </a:t>
            </a:r>
            <a:endParaRPr lang="en-US" dirty="0" smtClean="0"/>
          </a:p>
          <a:p>
            <a:pPr lvl="2"/>
            <a:r>
              <a:rPr lang="en-US" dirty="0" smtClean="0"/>
              <a:t>Installing </a:t>
            </a:r>
            <a:r>
              <a:rPr lang="en-US" dirty="0"/>
              <a:t>3</a:t>
            </a:r>
            <a:r>
              <a:rPr lang="en-US" baseline="30000" dirty="0"/>
              <a:t>rd</a:t>
            </a:r>
            <a:r>
              <a:rPr lang="en-US" dirty="0"/>
              <a:t> parties </a:t>
            </a:r>
            <a:endParaRPr lang="en-US" dirty="0" smtClean="0"/>
          </a:p>
          <a:p>
            <a:pPr lvl="2"/>
            <a:r>
              <a:rPr lang="en-US" dirty="0" smtClean="0"/>
              <a:t>Adding </a:t>
            </a:r>
            <a:r>
              <a:rPr lang="en-US" dirty="0"/>
              <a:t>specific configuration </a:t>
            </a:r>
          </a:p>
          <a:p>
            <a:pPr lvl="2"/>
            <a:r>
              <a:rPr lang="en-US" dirty="0" smtClean="0"/>
              <a:t>Deploying </a:t>
            </a:r>
            <a:r>
              <a:rPr lang="en-US" dirty="0"/>
              <a:t>our application </a:t>
            </a:r>
            <a:r>
              <a:rPr lang="en-US" dirty="0" smtClean="0"/>
              <a:t>as SWM packages </a:t>
            </a:r>
          </a:p>
          <a:p>
            <a:pPr lvl="2"/>
            <a:endParaRPr lang="en-US" dirty="0" smtClean="0"/>
          </a:p>
          <a:p>
            <a:pPr lvl="1"/>
            <a:r>
              <a:rPr lang="en-US" dirty="0"/>
              <a:t>All of this can be </a:t>
            </a:r>
            <a:r>
              <a:rPr lang="en-US" dirty="0" smtClean="0"/>
              <a:t>encapsulated as </a:t>
            </a:r>
            <a:r>
              <a:rPr lang="en-US" dirty="0"/>
              <a:t>part of the Jenkins pipeline into one artifact called </a:t>
            </a:r>
            <a:r>
              <a:rPr lang="en-US" dirty="0" smtClean="0"/>
              <a:t>the “Docker image.”</a:t>
            </a:r>
          </a:p>
          <a:p>
            <a:pPr lvl="2"/>
            <a:r>
              <a:rPr lang="en-US" dirty="0" smtClean="0"/>
              <a:t>This </a:t>
            </a:r>
            <a:r>
              <a:rPr lang="en-US" dirty="0"/>
              <a:t>image can be deployed on any host running Docker engine / Kubernetes. </a:t>
            </a:r>
          </a:p>
          <a:p>
            <a:pPr lvl="1"/>
            <a:endParaRPr lang="en-US" dirty="0"/>
          </a:p>
          <a:p>
            <a:endParaRPr lang="en-US" dirty="0" smtClean="0"/>
          </a:p>
        </p:txBody>
      </p:sp>
      <p:sp>
        <p:nvSpPr>
          <p:cNvPr id="4" name="Title 3"/>
          <p:cNvSpPr>
            <a:spLocks noGrp="1"/>
          </p:cNvSpPr>
          <p:nvPr>
            <p:ph type="title"/>
          </p:nvPr>
        </p:nvSpPr>
        <p:spPr/>
        <p:txBody>
          <a:bodyPr/>
          <a:lstStyle/>
          <a:p>
            <a:r>
              <a:rPr lang="en-US" dirty="0" smtClean="0"/>
              <a:t>An Docker Containers: Overview</a:t>
            </a:r>
            <a:endParaRPr lang="en-US" dirty="0"/>
          </a:p>
        </p:txBody>
      </p:sp>
      <p:sp>
        <p:nvSpPr>
          <p:cNvPr id="10" name="Oval 9" title="Section circle"/>
          <p:cNvSpPr/>
          <p:nvPr/>
        </p:nvSpPr>
        <p:spPr>
          <a:xfrm>
            <a:off x="1151890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1" name="Oval 10" title="Section circle"/>
          <p:cNvSpPr/>
          <p:nvPr/>
        </p:nvSpPr>
        <p:spPr>
          <a:xfrm>
            <a:off x="1140301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2" name="Oval 11" title="Section circle"/>
          <p:cNvSpPr/>
          <p:nvPr/>
        </p:nvSpPr>
        <p:spPr>
          <a:xfrm>
            <a:off x="112887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3" name="Oval 12" title="Section circle"/>
          <p:cNvSpPr/>
          <p:nvPr/>
        </p:nvSpPr>
        <p:spPr>
          <a:xfrm>
            <a:off x="111744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105852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094422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6" name="Oval 15" title="Section circle"/>
          <p:cNvSpPr/>
          <p:nvPr/>
        </p:nvSpPr>
        <p:spPr>
          <a:xfrm>
            <a:off x="1082833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071403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Rectangle 17"/>
          <p:cNvSpPr/>
          <p:nvPr/>
        </p:nvSpPr>
        <p:spPr>
          <a:xfrm>
            <a:off x="8267699" y="6142932"/>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p>
        </p:txBody>
      </p:sp>
    </p:spTree>
    <p:extLst>
      <p:ext uri="{BB962C8B-B14F-4D97-AF65-F5344CB8AC3E}">
        <p14:creationId xmlns:p14="http://schemas.microsoft.com/office/powerpoint/2010/main" val="4023391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Check Your Progress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14</a:t>
            </a:fld>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927" y="1781185"/>
            <a:ext cx="3368971" cy="3368971"/>
          </a:xfrm>
          <a:prstGeom prst="rect">
            <a:avLst/>
          </a:prstGeom>
        </p:spPr>
      </p:pic>
    </p:spTree>
    <p:extLst>
      <p:ext uri="{BB962C8B-B14F-4D97-AF65-F5344CB8AC3E}">
        <p14:creationId xmlns:p14="http://schemas.microsoft.com/office/powerpoint/2010/main" val="3293122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67901505"/>
              </p:ext>
            </p:extLst>
          </p:nvPr>
        </p:nvGraphicFramePr>
        <p:xfrm>
          <a:off x="488897" y="2311553"/>
          <a:ext cx="11211106" cy="2108200"/>
        </p:xfrm>
        <a:graphic>
          <a:graphicData uri="http://schemas.openxmlformats.org/drawingml/2006/table">
            <a:tbl>
              <a:tblPr firstRow="1" bandRow="1">
                <a:tableStyleId>{5940675A-B579-460E-94D1-54222C63F5DA}</a:tableStyleId>
              </a:tblPr>
              <a:tblGrid>
                <a:gridCol w="5511853"/>
                <a:gridCol w="5699253"/>
              </a:tblGrid>
              <a:tr h="370840">
                <a:tc>
                  <a:txBody>
                    <a:bodyPr/>
                    <a:lstStyle/>
                    <a:p>
                      <a:pPr algn="l"/>
                      <a:endParaRPr lang="en-US" dirty="0" smtClean="0"/>
                    </a:p>
                    <a:p>
                      <a:pPr algn="l"/>
                      <a:endParaRPr lang="en-US" dirty="0" smtClean="0"/>
                    </a:p>
                    <a:p>
                      <a:pPr algn="l"/>
                      <a:r>
                        <a:rPr lang="en-US" dirty="0" smtClean="0"/>
                        <a:t>What are the main benefits</a:t>
                      </a:r>
                      <a:r>
                        <a:rPr lang="en-US" baseline="0" dirty="0" smtClean="0"/>
                        <a:t> of using Docker containers? </a:t>
                      </a:r>
                    </a:p>
                    <a:p>
                      <a:pPr algn="ctr"/>
                      <a:r>
                        <a:rPr lang="en-US" i="1" baseline="0" dirty="0" smtClean="0"/>
                        <a:t>(Make more than one choice.)</a:t>
                      </a:r>
                      <a:endParaRPr lang="en-US" i="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charset="0"/>
                        <a:buChar char="•"/>
                      </a:pPr>
                      <a:r>
                        <a:rPr lang="en-US" dirty="0" smtClean="0"/>
                        <a:t>Rapid deployment</a:t>
                      </a:r>
                    </a:p>
                    <a:p>
                      <a:pPr marL="285750" indent="-285750">
                        <a:buFont typeface="Arial" charset="0"/>
                        <a:buChar char="•"/>
                      </a:pPr>
                      <a:r>
                        <a:rPr lang="en-US" dirty="0" smtClean="0"/>
                        <a:t>Ability to run different Linux versions in the same host system</a:t>
                      </a:r>
                    </a:p>
                    <a:p>
                      <a:pPr marL="285750" indent="-285750">
                        <a:buFont typeface="Arial" charset="0"/>
                        <a:buChar char="•"/>
                      </a:pPr>
                      <a:r>
                        <a:rPr lang="en-US" dirty="0" smtClean="0"/>
                        <a:t>Infrastructure management</a:t>
                      </a:r>
                    </a:p>
                    <a:p>
                      <a:pPr marL="285750" indent="-285750">
                        <a:buFont typeface="Arial" charset="0"/>
                        <a:buChar char="•"/>
                      </a:pPr>
                      <a:r>
                        <a:rPr lang="en-US" dirty="0" smtClean="0"/>
                        <a:t>Almost no performance impact to applications</a:t>
                      </a:r>
                    </a:p>
                    <a:p>
                      <a:pPr marL="285750" indent="-285750">
                        <a:buFont typeface="Arial" charset="0"/>
                        <a:buChar char="•"/>
                      </a:pPr>
                      <a:r>
                        <a:rPr lang="en-US" dirty="0" smtClean="0"/>
                        <a:t>Easy packaging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Docker</a:t>
                      </a:r>
                      <a:r>
                        <a:rPr lang="en-US" baseline="0" dirty="0" smtClean="0"/>
                        <a:t> engine is supported on all Red Hat Linux versions.</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a:xfrm>
            <a:off x="-139086" y="1570364"/>
            <a:ext cx="6893422" cy="461665"/>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3" name="Title 2"/>
          <p:cNvSpPr>
            <a:spLocks noGrp="1"/>
          </p:cNvSpPr>
          <p:nvPr>
            <p:ph type="title"/>
          </p:nvPr>
        </p:nvSpPr>
        <p:spPr/>
        <p:txBody>
          <a:bodyPr/>
          <a:lstStyle/>
          <a:p>
            <a:r>
              <a:rPr lang="en-US" dirty="0" smtClean="0"/>
              <a:t>Exercises</a:t>
            </a:r>
            <a:endParaRPr lang="en-US" dirty="0"/>
          </a:p>
        </p:txBody>
      </p:sp>
      <p:sp>
        <p:nvSpPr>
          <p:cNvPr id="8" name="TextBox 7"/>
          <p:cNvSpPr txBox="1"/>
          <p:nvPr/>
        </p:nvSpPr>
        <p:spPr>
          <a:xfrm rot="20708730">
            <a:off x="8100992" y="876298"/>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3427041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013656009"/>
              </p:ext>
            </p:extLst>
          </p:nvPr>
        </p:nvGraphicFramePr>
        <p:xfrm>
          <a:off x="488897" y="2311553"/>
          <a:ext cx="11211106" cy="1854200"/>
        </p:xfrm>
        <a:graphic>
          <a:graphicData uri="http://schemas.openxmlformats.org/drawingml/2006/table">
            <a:tbl>
              <a:tblPr firstRow="1" bandRow="1">
                <a:tableStyleId>{5940675A-B579-460E-94D1-54222C63F5DA}</a:tableStyleId>
              </a:tblPr>
              <a:tblGrid>
                <a:gridCol w="7464478"/>
                <a:gridCol w="3746628"/>
              </a:tblGrid>
              <a:tr h="370840">
                <a:tc>
                  <a:txBody>
                    <a:bodyPr/>
                    <a:lstStyle/>
                    <a:p>
                      <a:r>
                        <a:rPr lang="en-US" dirty="0" smtClean="0"/>
                        <a:t>Match Layer</a:t>
                      </a:r>
                      <a:r>
                        <a:rPr lang="en-US" baseline="0" dirty="0" smtClean="0"/>
                        <a:t> to function for an </a:t>
                      </a:r>
                      <a:r>
                        <a:rPr lang="en-US" sz="1800" dirty="0" smtClean="0">
                          <a:solidFill>
                            <a:schemeClr val="tx1"/>
                          </a:solidFill>
                          <a:ea typeface="+mn-ea"/>
                        </a:rPr>
                        <a:t>AJSC6 Container Architecture in ITO Cloud:</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endParaRPr lang="en-US" dirty="0" smtClean="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657600" marR="0" lvl="8" indent="0" algn="r" defTabSz="457200" rtl="0" eaLnBrk="1" fontAlgn="auto" latinLnBrk="0" hangingPunct="1">
                        <a:lnSpc>
                          <a:spcPct val="100000"/>
                        </a:lnSpc>
                        <a:spcBef>
                          <a:spcPts val="0"/>
                        </a:spcBef>
                        <a:spcAft>
                          <a:spcPts val="0"/>
                        </a:spcAft>
                        <a:buClrTx/>
                        <a:buSzTx/>
                        <a:buFontTx/>
                        <a:buNone/>
                        <a:tabLst/>
                        <a:defRPr/>
                      </a:pPr>
                      <a:r>
                        <a:rPr lang="en-US" b="1" dirty="0" smtClean="0">
                          <a:solidFill>
                            <a:srgbClr val="009FDB"/>
                          </a:solidFill>
                        </a:rPr>
                        <a:t>Layer Three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smtClean="0">
                          <a:solidFill>
                            <a:srgbClr val="009FDB"/>
                          </a:solidFill>
                        </a:rPr>
                        <a:t>Infrastructure – Virtual Machine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657600" marR="0" lvl="8" indent="0" algn="r" defTabSz="457200" rtl="0" eaLnBrk="1" fontAlgn="auto" latinLnBrk="0" hangingPunct="1">
                        <a:lnSpc>
                          <a:spcPct val="100000"/>
                        </a:lnSpc>
                        <a:spcBef>
                          <a:spcPts val="0"/>
                        </a:spcBef>
                        <a:spcAft>
                          <a:spcPts val="0"/>
                        </a:spcAft>
                        <a:buClrTx/>
                        <a:buSzTx/>
                        <a:buFontTx/>
                        <a:buNone/>
                        <a:tabLst/>
                        <a:defRPr/>
                      </a:pPr>
                      <a:r>
                        <a:rPr lang="en-US" b="1" dirty="0" smtClean="0">
                          <a:solidFill>
                            <a:srgbClr val="009FDB"/>
                          </a:solidFill>
                        </a:rPr>
                        <a:t>Layer Two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smtClean="0">
                          <a:solidFill>
                            <a:srgbClr val="009FDB"/>
                          </a:solidFill>
                        </a:rPr>
                        <a:t>Operating systems – Red Hat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657600" marR="0" lvl="8" indent="0" algn="r" defTabSz="457200" rtl="0" eaLnBrk="1" fontAlgn="auto" latinLnBrk="0" hangingPunct="1">
                        <a:lnSpc>
                          <a:spcPct val="100000"/>
                        </a:lnSpc>
                        <a:spcBef>
                          <a:spcPts val="0"/>
                        </a:spcBef>
                        <a:spcAft>
                          <a:spcPts val="0"/>
                        </a:spcAft>
                        <a:buClrTx/>
                        <a:buSzTx/>
                        <a:buFontTx/>
                        <a:buNone/>
                        <a:tabLst/>
                        <a:defRPr/>
                      </a:pPr>
                      <a:r>
                        <a:rPr lang="en-US" b="1" dirty="0" smtClean="0">
                          <a:solidFill>
                            <a:srgbClr val="009FDB"/>
                          </a:solidFill>
                        </a:rPr>
                        <a:t>Layer Four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smtClean="0">
                          <a:solidFill>
                            <a:srgbClr val="009FDB"/>
                          </a:solidFill>
                        </a:rPr>
                        <a:t>Docker Engine / Kubernetes Cluster </a:t>
                      </a:r>
                      <a:endParaRPr lang="en-US" dirty="0">
                        <a:solidFill>
                          <a:srgbClr val="009FDB"/>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657600" marR="0" lvl="8" indent="0" algn="r" defTabSz="457200" rtl="0" eaLnBrk="1" fontAlgn="auto" latinLnBrk="0" hangingPunct="1">
                        <a:lnSpc>
                          <a:spcPct val="100000"/>
                        </a:lnSpc>
                        <a:spcBef>
                          <a:spcPts val="0"/>
                        </a:spcBef>
                        <a:spcAft>
                          <a:spcPts val="0"/>
                        </a:spcAft>
                        <a:buClrTx/>
                        <a:buSzTx/>
                        <a:buFontTx/>
                        <a:buNone/>
                        <a:tabLst/>
                        <a:defRPr/>
                      </a:pPr>
                      <a:r>
                        <a:rPr lang="en-US" b="1" dirty="0" smtClean="0">
                          <a:solidFill>
                            <a:srgbClr val="009FDB"/>
                          </a:solidFill>
                        </a:rPr>
                        <a:t>Layer One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dirty="0" smtClean="0">
                          <a:solidFill>
                            <a:srgbClr val="009FDB"/>
                          </a:solidFill>
                        </a:rPr>
                        <a:t>Docker containers </a:t>
                      </a:r>
                      <a:endParaRPr lang="en-US" dirty="0">
                        <a:solidFill>
                          <a:srgbClr val="009FDB"/>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a:xfrm>
            <a:off x="488896" y="1522739"/>
            <a:ext cx="6589289" cy="461665"/>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3" name="Title 2"/>
          <p:cNvSpPr>
            <a:spLocks noGrp="1"/>
          </p:cNvSpPr>
          <p:nvPr>
            <p:ph type="title"/>
          </p:nvPr>
        </p:nvSpPr>
        <p:spPr/>
        <p:txBody>
          <a:bodyPr/>
          <a:lstStyle/>
          <a:p>
            <a:r>
              <a:rPr lang="en-US" dirty="0" smtClean="0"/>
              <a:t>Exercises</a:t>
            </a:r>
            <a:endParaRPr lang="en-US" dirty="0"/>
          </a:p>
        </p:txBody>
      </p:sp>
      <p:sp>
        <p:nvSpPr>
          <p:cNvPr id="8" name="TextBox 7"/>
          <p:cNvSpPr txBox="1"/>
          <p:nvPr/>
        </p:nvSpPr>
        <p:spPr>
          <a:xfrm rot="20708730">
            <a:off x="9129691" y="663743"/>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2041263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prstGeom prst="rect">
            <a:avLst/>
          </a:prstGeom>
        </p:spPr>
        <p:txBody>
          <a:bodyPr/>
          <a:lstStyle/>
          <a:p>
            <a:r>
              <a:rPr lang="en-US" dirty="0" smtClean="0">
                <a:solidFill>
                  <a:srgbClr val="959595"/>
                </a:solidFill>
              </a:rPr>
              <a:t>Docker Containers: Overview</a:t>
            </a:r>
            <a:endParaRPr lang="en-US" dirty="0">
              <a:solidFill>
                <a:srgbClr val="959595"/>
              </a:solidFill>
            </a:endParaRPr>
          </a:p>
          <a:p>
            <a:r>
              <a:rPr lang="en-US" sz="2800" b="1" i="1" u="sng" dirty="0" smtClean="0"/>
              <a:t>Dockerfile</a:t>
            </a:r>
            <a:endParaRPr lang="en-US" sz="2800" b="1" i="1" u="sng" dirty="0"/>
          </a:p>
          <a:p>
            <a:r>
              <a:rPr lang="en-US" dirty="0">
                <a:solidFill>
                  <a:srgbClr val="959595"/>
                </a:solidFill>
              </a:rPr>
              <a:t>Docker Container Commands</a:t>
            </a:r>
          </a:p>
          <a:p>
            <a:pPr marL="457200" indent="-457200"/>
            <a:r>
              <a:rPr lang="en-US" dirty="0" smtClean="0">
                <a:solidFill>
                  <a:srgbClr val="959595"/>
                </a:solidFill>
              </a:rPr>
              <a:t>AT&amp;T </a:t>
            </a:r>
            <a:r>
              <a:rPr lang="en-US" dirty="0">
                <a:solidFill>
                  <a:srgbClr val="959595"/>
                </a:solidFill>
              </a:rPr>
              <a:t>Eco – AJSC6 </a:t>
            </a:r>
            <a:r>
              <a:rPr lang="en-US" dirty="0" smtClean="0">
                <a:solidFill>
                  <a:srgbClr val="959595"/>
                </a:solidFill>
              </a:rPr>
              <a:t>Pipeline </a:t>
            </a:r>
            <a:endParaRPr lang="en-US" dirty="0">
              <a:solidFill>
                <a:srgbClr val="959595"/>
              </a:solidFill>
            </a:endParaRPr>
          </a:p>
          <a:p>
            <a:endParaRPr lang="en-US" dirty="0" smtClean="0">
              <a:solidFill>
                <a:srgbClr val="959595"/>
              </a:solidFill>
            </a:endParaRPr>
          </a:p>
          <a:p>
            <a:endParaRPr lang="en-US" dirty="0" smtClean="0">
              <a:solidFill>
                <a:srgbClr val="959595"/>
              </a:solidFill>
            </a:endParaRPr>
          </a:p>
          <a:p>
            <a:endParaRPr lang="en-US" dirty="0" smtClean="0"/>
          </a:p>
        </p:txBody>
      </p:sp>
      <p:sp>
        <p:nvSpPr>
          <p:cNvPr id="6" name="Title 5"/>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1999580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18</a:t>
            </a:fld>
            <a:r>
              <a:rPr lang="en-US" dirty="0" smtClean="0"/>
              <a:t> </a:t>
            </a:r>
            <a:endParaRPr lang="en-US" dirty="0"/>
          </a:p>
        </p:txBody>
      </p:sp>
      <p:sp>
        <p:nvSpPr>
          <p:cNvPr id="4" name="Title 3"/>
          <p:cNvSpPr>
            <a:spLocks noGrp="1"/>
          </p:cNvSpPr>
          <p:nvPr>
            <p:ph type="title"/>
          </p:nvPr>
        </p:nvSpPr>
        <p:spPr/>
        <p:txBody>
          <a:bodyPr/>
          <a:lstStyle/>
          <a:p>
            <a:r>
              <a:rPr lang="en-US" dirty="0" smtClean="0"/>
              <a:t>Dockerfile</a:t>
            </a:r>
            <a:endParaRPr lang="en-US" dirty="0"/>
          </a:p>
        </p:txBody>
      </p:sp>
      <p:sp>
        <p:nvSpPr>
          <p:cNvPr id="5" name="Oval 4" title="Section circle"/>
          <p:cNvSpPr/>
          <p:nvPr/>
        </p:nvSpPr>
        <p:spPr>
          <a:xfrm>
            <a:off x="11246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 name="Oval 5" title="Section circle"/>
          <p:cNvSpPr/>
          <p:nvPr/>
        </p:nvSpPr>
        <p:spPr>
          <a:xfrm>
            <a:off x="11131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 name="Oval 6" title="Section circle"/>
          <p:cNvSpPr/>
          <p:nvPr/>
        </p:nvSpPr>
        <p:spPr>
          <a:xfrm>
            <a:off x="110167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8" name="Oval 7" title="Section circle"/>
          <p:cNvSpPr/>
          <p:nvPr/>
        </p:nvSpPr>
        <p:spPr>
          <a:xfrm>
            <a:off x="109024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078660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0" name="Text Placeholder 9"/>
          <p:cNvSpPr>
            <a:spLocks noGrp="1"/>
          </p:cNvSpPr>
          <p:nvPr>
            <p:ph type="body" sz="quarter" idx="13"/>
          </p:nvPr>
        </p:nvSpPr>
        <p:spPr>
          <a:xfrm>
            <a:off x="488897" y="1183368"/>
            <a:ext cx="11211106" cy="4811713"/>
          </a:xfrm>
        </p:spPr>
        <p:txBody>
          <a:bodyPr/>
          <a:lstStyle/>
          <a:p>
            <a:r>
              <a:rPr lang="en-US" dirty="0" smtClean="0"/>
              <a:t>The 5 </a:t>
            </a:r>
            <a:r>
              <a:rPr lang="en-US" dirty="0"/>
              <a:t>B</a:t>
            </a:r>
            <a:r>
              <a:rPr lang="en-US" dirty="0" smtClean="0"/>
              <a:t>uilding Blocks</a:t>
            </a:r>
            <a:endParaRPr lang="en-US" dirty="0"/>
          </a:p>
        </p:txBody>
      </p:sp>
      <p:grpSp>
        <p:nvGrpSpPr>
          <p:cNvPr id="11" name="Group 10"/>
          <p:cNvGrpSpPr/>
          <p:nvPr/>
        </p:nvGrpSpPr>
        <p:grpSpPr>
          <a:xfrm>
            <a:off x="488897" y="1698171"/>
            <a:ext cx="9895648" cy="4112715"/>
            <a:chOff x="542792" y="1230602"/>
            <a:chExt cx="11090408" cy="4875519"/>
          </a:xfrm>
        </p:grpSpPr>
        <p:sp>
          <p:nvSpPr>
            <p:cNvPr id="12" name="מלבן 4"/>
            <p:cNvSpPr/>
            <p:nvPr/>
          </p:nvSpPr>
          <p:spPr>
            <a:xfrm>
              <a:off x="542792" y="123060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Choose </a:t>
              </a:r>
              <a:r>
                <a:rPr lang="en-US" sz="3500" b="1" dirty="0" smtClean="0"/>
                <a:t>Base </a:t>
              </a:r>
              <a:r>
                <a:rPr lang="en-US" sz="3500" b="1" dirty="0"/>
                <a:t>I</a:t>
              </a:r>
              <a:r>
                <a:rPr lang="en-US" sz="3500" b="1" dirty="0" smtClean="0"/>
                <a:t>mage</a:t>
              </a:r>
              <a:endParaRPr lang="en-US" sz="3500" b="1" dirty="0"/>
            </a:p>
          </p:txBody>
        </p:sp>
        <p:sp>
          <p:nvSpPr>
            <p:cNvPr id="13" name="מלבן 5"/>
            <p:cNvSpPr/>
            <p:nvPr/>
          </p:nvSpPr>
          <p:spPr>
            <a:xfrm>
              <a:off x="1187313" y="2278482"/>
              <a:ext cx="8496000"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Create Dockerfile</a:t>
              </a:r>
            </a:p>
          </p:txBody>
        </p:sp>
        <p:sp>
          <p:nvSpPr>
            <p:cNvPr id="14" name="מלבן 7"/>
            <p:cNvSpPr/>
            <p:nvPr/>
          </p:nvSpPr>
          <p:spPr>
            <a:xfrm>
              <a:off x="1831834" y="3326362"/>
              <a:ext cx="8496000"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Build Image</a:t>
              </a:r>
              <a:endParaRPr lang="en-US" sz="3500" kern="1200" dirty="0"/>
            </a:p>
          </p:txBody>
        </p:sp>
        <p:sp>
          <p:nvSpPr>
            <p:cNvPr id="15" name="מלבן 8"/>
            <p:cNvSpPr/>
            <p:nvPr/>
          </p:nvSpPr>
          <p:spPr>
            <a:xfrm>
              <a:off x="2476355" y="4374242"/>
              <a:ext cx="8496000"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Upload Image to AT&amp;T </a:t>
              </a:r>
              <a:r>
                <a:rPr lang="en-US" sz="3500" b="1" dirty="0" smtClean="0"/>
                <a:t>R</a:t>
              </a:r>
              <a:r>
                <a:rPr lang="en-US" sz="3500" b="1" kern="1200" dirty="0" smtClean="0"/>
                <a:t>egistry</a:t>
              </a:r>
              <a:endParaRPr lang="en-US" sz="3500" kern="1200" dirty="0"/>
            </a:p>
          </p:txBody>
        </p:sp>
        <p:sp>
          <p:nvSpPr>
            <p:cNvPr id="16" name="מלבן 9"/>
            <p:cNvSpPr/>
            <p:nvPr/>
          </p:nvSpPr>
          <p:spPr>
            <a:xfrm>
              <a:off x="3120875" y="5422121"/>
              <a:ext cx="8512325"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Start Container</a:t>
              </a:r>
              <a:endParaRPr lang="en-US" sz="3500" kern="1200" dirty="0"/>
            </a:p>
          </p:txBody>
        </p:sp>
        <p:sp>
          <p:nvSpPr>
            <p:cNvPr id="17" name="חץ ימינה מקווקו 10"/>
            <p:cNvSpPr/>
            <p:nvPr/>
          </p:nvSpPr>
          <p:spPr>
            <a:xfrm rot="5400000">
              <a:off x="8729909" y="1455605"/>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8" name="חץ ימינה מקווקו 11"/>
            <p:cNvSpPr/>
            <p:nvPr/>
          </p:nvSpPr>
          <p:spPr>
            <a:xfrm rot="5400000">
              <a:off x="9359241" y="2503482"/>
              <a:ext cx="990000" cy="540000"/>
            </a:xfrm>
            <a:prstGeom prst="striped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9" name="חץ ימינה מקווקו 12"/>
            <p:cNvSpPr/>
            <p:nvPr/>
          </p:nvSpPr>
          <p:spPr>
            <a:xfrm rot="5400000">
              <a:off x="10000653" y="3551362"/>
              <a:ext cx="990000" cy="540000"/>
            </a:xfrm>
            <a:prstGeom prst="striped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20" name="חץ ימינה מקווקו 13"/>
            <p:cNvSpPr/>
            <p:nvPr/>
          </p:nvSpPr>
          <p:spPr>
            <a:xfrm rot="5400000">
              <a:off x="10642065" y="4599242"/>
              <a:ext cx="990000" cy="540000"/>
            </a:xfrm>
            <a:prstGeom prst="striped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grpSp>
      <p:sp>
        <p:nvSpPr>
          <p:cNvPr id="21" name="Rectangle 20"/>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p>
        </p:txBody>
      </p:sp>
      <p:sp>
        <p:nvSpPr>
          <p:cNvPr id="22" name="Oval 21" title="Section circle"/>
          <p:cNvSpPr/>
          <p:nvPr/>
        </p:nvSpPr>
        <p:spPr>
          <a:xfrm>
            <a:off x="11590889"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475001"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1360701"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Tree>
    <p:extLst>
      <p:ext uri="{BB962C8B-B14F-4D97-AF65-F5344CB8AC3E}">
        <p14:creationId xmlns:p14="http://schemas.microsoft.com/office/powerpoint/2010/main" val="3779021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19</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Where is the Base Image found? </a:t>
            </a:r>
            <a:endParaRPr lang="en-US" dirty="0"/>
          </a:p>
          <a:p>
            <a:pPr lvl="1"/>
            <a:r>
              <a:rPr lang="en-US" dirty="0" smtClean="0"/>
              <a:t>When using an AJSC6 container, it uses the Alpine distribution Java 8 Base Image.</a:t>
            </a:r>
          </a:p>
          <a:p>
            <a:pPr lvl="2"/>
            <a:r>
              <a:rPr lang="en-US" dirty="0" smtClean="0"/>
              <a:t>The Base image is retrieved from the AT&amp;T Docker hub - </a:t>
            </a:r>
            <a:r>
              <a:rPr lang="en-US" dirty="0" smtClean="0">
                <a:hlinkClick r:id="rId3"/>
              </a:rPr>
              <a:t>https://dockercentral.it.att.com:5100</a:t>
            </a:r>
            <a:r>
              <a:rPr lang="en-US" dirty="0" smtClean="0"/>
              <a:t> during Docker Build phase. </a:t>
            </a:r>
          </a:p>
          <a:p>
            <a:pPr lvl="2"/>
            <a:r>
              <a:rPr lang="en-US" dirty="0" smtClean="0"/>
              <a:t>Other public base images can </a:t>
            </a:r>
            <a:r>
              <a:rPr lang="en-US" dirty="0"/>
              <a:t>be </a:t>
            </a:r>
            <a:r>
              <a:rPr lang="en-US" dirty="0" smtClean="0"/>
              <a:t>downloaded </a:t>
            </a:r>
            <a:r>
              <a:rPr lang="en-US" dirty="0"/>
              <a:t>from D</a:t>
            </a:r>
            <a:r>
              <a:rPr lang="en-US" dirty="0" smtClean="0"/>
              <a:t>ocker hub </a:t>
            </a:r>
            <a:r>
              <a:rPr lang="en-US" dirty="0" smtClean="0">
                <a:hlinkClick r:id="rId4"/>
              </a:rPr>
              <a:t>https</a:t>
            </a:r>
            <a:r>
              <a:rPr lang="en-US" dirty="0">
                <a:hlinkClick r:id="rId4"/>
              </a:rPr>
              <a:t>://</a:t>
            </a:r>
            <a:r>
              <a:rPr lang="en-US" dirty="0" smtClean="0">
                <a:hlinkClick r:id="rId4"/>
              </a:rPr>
              <a:t>hub.Docker.com</a:t>
            </a:r>
            <a:r>
              <a:rPr lang="en-US" dirty="0" smtClean="0"/>
              <a:t>. </a:t>
            </a:r>
          </a:p>
        </p:txBody>
      </p:sp>
      <p:sp>
        <p:nvSpPr>
          <p:cNvPr id="4" name="Title 3"/>
          <p:cNvSpPr>
            <a:spLocks noGrp="1"/>
          </p:cNvSpPr>
          <p:nvPr>
            <p:ph type="title"/>
          </p:nvPr>
        </p:nvSpPr>
        <p:spPr/>
        <p:txBody>
          <a:bodyPr/>
          <a:lstStyle/>
          <a:p>
            <a:r>
              <a:rPr lang="en-US" dirty="0"/>
              <a:t>Dockerfile</a:t>
            </a:r>
          </a:p>
        </p:txBody>
      </p:sp>
      <p:sp>
        <p:nvSpPr>
          <p:cNvPr id="15" name="Rectangle 14"/>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p>
        </p:txBody>
      </p:sp>
      <p:sp>
        <p:nvSpPr>
          <p:cNvPr id="16" name="Oval 15" title="Section circle"/>
          <p:cNvSpPr/>
          <p:nvPr/>
        </p:nvSpPr>
        <p:spPr>
          <a:xfrm>
            <a:off x="11246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1131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0167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0902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0786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159146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475578"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361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Tree>
    <p:extLst>
      <p:ext uri="{BB962C8B-B14F-4D97-AF65-F5344CB8AC3E}">
        <p14:creationId xmlns:p14="http://schemas.microsoft.com/office/powerpoint/2010/main" val="2937678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0939" y="627554"/>
            <a:ext cx="11209064" cy="342206"/>
          </a:xfrm>
        </p:spPr>
        <p:txBody>
          <a:bodyPr/>
          <a:lstStyle/>
          <a:p>
            <a:r>
              <a:rPr lang="en-US" b="1" i="1" dirty="0" smtClean="0"/>
              <a:t>You are HERE!</a:t>
            </a:r>
            <a:endParaRPr lang="en-US" b="1" i="1" dirty="0"/>
          </a:p>
        </p:txBody>
      </p:sp>
      <p:graphicFrame>
        <p:nvGraphicFramePr>
          <p:cNvPr id="6" name="Table 5"/>
          <p:cNvGraphicFramePr>
            <a:graphicFrameLocks noGrp="1"/>
          </p:cNvGraphicFramePr>
          <p:nvPr>
            <p:extLst>
              <p:ext uri="{D42A27DB-BD31-4B8C-83A1-F6EECF244321}">
                <p14:modId xmlns:p14="http://schemas.microsoft.com/office/powerpoint/2010/main" val="2095901096"/>
              </p:ext>
            </p:extLst>
          </p:nvPr>
        </p:nvGraphicFramePr>
        <p:xfrm>
          <a:off x="488897" y="1304925"/>
          <a:ext cx="11211106" cy="4140200"/>
        </p:xfrm>
        <a:graphic>
          <a:graphicData uri="http://schemas.openxmlformats.org/drawingml/2006/table">
            <a:tbl>
              <a:tblPr firstRow="1" bandRow="1">
                <a:tableStyleId>{3B4B98B0-60AC-42C2-AFA5-B58CD77FA1E5}</a:tableStyleId>
              </a:tblPr>
              <a:tblGrid>
                <a:gridCol w="2736903"/>
                <a:gridCol w="8474203"/>
              </a:tblGrid>
              <a:tr h="370840">
                <a:tc>
                  <a:txBody>
                    <a:bodyPr/>
                    <a:lstStyle/>
                    <a:p>
                      <a:r>
                        <a:rPr lang="en-US" sz="1200" b="0" dirty="0" smtClean="0">
                          <a:solidFill>
                            <a:schemeClr val="bg2">
                              <a:lumMod val="50000"/>
                            </a:schemeClr>
                          </a:solidFill>
                        </a:rPr>
                        <a:t>CDP101 – Introduction to MicroServices</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CDP202 – Domain Driven Design</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CDP103</a:t>
                      </a:r>
                      <a:r>
                        <a:rPr lang="en-US" sz="1200" b="0" baseline="0" dirty="0" smtClean="0">
                          <a:solidFill>
                            <a:schemeClr val="bg2">
                              <a:lumMod val="50000"/>
                            </a:schemeClr>
                          </a:solidFill>
                        </a:rPr>
                        <a:t> – Introduction to the Continuous Deployment Platform</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CDP104 – Introduction to Standard Tools</a:t>
                      </a:r>
                      <a:r>
                        <a:rPr lang="en-US" sz="1200" b="0" baseline="0" dirty="0" smtClean="0">
                          <a:solidFill>
                            <a:schemeClr val="bg2">
                              <a:lumMod val="50000"/>
                            </a:schemeClr>
                          </a:solidFill>
                        </a:rPr>
                        <a:t> and Frameworks</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CDP205 – Using the MicroServices Catalog</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CDP206 – Developing an Application Using MicroServices</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l" defTabSz="457200" rtl="0" eaLnBrk="1" latinLnBrk="0" hangingPunct="1"/>
                      <a:r>
                        <a:rPr lang="en-US" sz="1200" b="0" kern="1200" dirty="0" smtClean="0">
                          <a:solidFill>
                            <a:schemeClr val="bg2">
                              <a:lumMod val="50000"/>
                            </a:schemeClr>
                          </a:solidFill>
                          <a:latin typeface="+mn-lt"/>
                          <a:ea typeface="+mn-ea"/>
                          <a:cs typeface="+mn-cs"/>
                        </a:rPr>
                        <a:t>CDP207 – Developing MicroServices</a:t>
                      </a:r>
                      <a:endParaRPr lang="en-US" sz="1200" b="0" kern="1200" dirty="0">
                        <a:solidFill>
                          <a:schemeClr val="bg2">
                            <a:lumMod val="50000"/>
                          </a:schemeClr>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CDP308</a:t>
                      </a:r>
                      <a:r>
                        <a:rPr lang="en-US" sz="1200" b="0" baseline="0" dirty="0" smtClean="0">
                          <a:solidFill>
                            <a:schemeClr val="bg2">
                              <a:lumMod val="50000"/>
                            </a:schemeClr>
                          </a:solidFill>
                        </a:rPr>
                        <a:t> – MicroServices Problem Determination and Monitoring</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l" defTabSz="457200" rtl="0" eaLnBrk="1" latinLnBrk="0" hangingPunct="1"/>
                      <a:r>
                        <a:rPr lang="en-US" sz="1400" b="1" kern="1200" dirty="0" smtClean="0">
                          <a:solidFill>
                            <a:schemeClr val="tx2"/>
                          </a:solidFill>
                          <a:latin typeface="+mn-lt"/>
                          <a:ea typeface="+mn-ea"/>
                          <a:cs typeface="+mn-cs"/>
                        </a:rPr>
                        <a:t>CDP409 – Using Docker Containers</a:t>
                      </a:r>
                      <a:endParaRPr lang="en-US" sz="1400" b="1" kern="1200" dirty="0">
                        <a:solidFill>
                          <a:schemeClr val="tx2"/>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b="0" dirty="0" smtClean="0">
                          <a:solidFill>
                            <a:schemeClr val="bg2">
                              <a:lumMod val="50000"/>
                            </a:schemeClr>
                          </a:solidFill>
                        </a:rPr>
                        <a:t>CDP410 – Using Kubernetes</a:t>
                      </a:r>
                      <a:endParaRPr lang="en-US" sz="1200" b="0" dirty="0">
                        <a:solidFill>
                          <a:schemeClr val="bg2">
                            <a:lumMod val="50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7" name="Rectangle 6"/>
          <p:cNvSpPr/>
          <p:nvPr/>
        </p:nvSpPr>
        <p:spPr>
          <a:xfrm>
            <a:off x="3459480" y="1348105"/>
            <a:ext cx="59944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101</a:t>
            </a:r>
            <a:endParaRPr lang="en-US" sz="900" b="1" dirty="0">
              <a:solidFill>
                <a:schemeClr val="tx2">
                  <a:lumMod val="75000"/>
                  <a:lumOff val="25000"/>
                </a:schemeClr>
              </a:solidFill>
            </a:endParaRPr>
          </a:p>
        </p:txBody>
      </p:sp>
      <p:sp>
        <p:nvSpPr>
          <p:cNvPr id="8" name="Rectangle 7"/>
          <p:cNvSpPr/>
          <p:nvPr/>
        </p:nvSpPr>
        <p:spPr>
          <a:xfrm>
            <a:off x="4301494" y="1767588"/>
            <a:ext cx="965835" cy="22098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202</a:t>
            </a:r>
            <a:endParaRPr lang="en-US" sz="900" b="1" dirty="0">
              <a:solidFill>
                <a:schemeClr val="tx2">
                  <a:lumMod val="75000"/>
                  <a:lumOff val="25000"/>
                </a:schemeClr>
              </a:solidFill>
            </a:endParaRPr>
          </a:p>
        </p:txBody>
      </p:sp>
      <p:sp>
        <p:nvSpPr>
          <p:cNvPr id="9" name="Rectangle 8"/>
          <p:cNvSpPr/>
          <p:nvPr/>
        </p:nvSpPr>
        <p:spPr>
          <a:xfrm>
            <a:off x="4301494" y="2175395"/>
            <a:ext cx="59944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103</a:t>
            </a:r>
            <a:endParaRPr lang="en-US" sz="900" b="1" dirty="0">
              <a:solidFill>
                <a:schemeClr val="tx2">
                  <a:lumMod val="75000"/>
                  <a:lumOff val="25000"/>
                </a:schemeClr>
              </a:solidFill>
            </a:endParaRPr>
          </a:p>
        </p:txBody>
      </p:sp>
      <p:sp>
        <p:nvSpPr>
          <p:cNvPr id="10" name="Rectangle 9"/>
          <p:cNvSpPr/>
          <p:nvPr/>
        </p:nvSpPr>
        <p:spPr>
          <a:xfrm>
            <a:off x="5741670" y="3075825"/>
            <a:ext cx="70104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205</a:t>
            </a:r>
            <a:endParaRPr lang="en-US" sz="900" b="1" dirty="0">
              <a:solidFill>
                <a:schemeClr val="tx2">
                  <a:lumMod val="75000"/>
                  <a:lumOff val="25000"/>
                </a:schemeClr>
              </a:solidFill>
            </a:endParaRPr>
          </a:p>
        </p:txBody>
      </p:sp>
      <p:sp>
        <p:nvSpPr>
          <p:cNvPr id="11" name="Rectangle 10"/>
          <p:cNvSpPr/>
          <p:nvPr/>
        </p:nvSpPr>
        <p:spPr>
          <a:xfrm>
            <a:off x="4309110" y="2614180"/>
            <a:ext cx="88392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104</a:t>
            </a:r>
            <a:endParaRPr lang="en-US" sz="900" b="1" dirty="0">
              <a:solidFill>
                <a:schemeClr val="tx2">
                  <a:lumMod val="75000"/>
                  <a:lumOff val="25000"/>
                </a:schemeClr>
              </a:solidFill>
            </a:endParaRPr>
          </a:p>
        </p:txBody>
      </p:sp>
      <p:sp>
        <p:nvSpPr>
          <p:cNvPr id="12" name="Rectangle 11"/>
          <p:cNvSpPr/>
          <p:nvPr/>
        </p:nvSpPr>
        <p:spPr>
          <a:xfrm>
            <a:off x="6654800" y="3539376"/>
            <a:ext cx="141224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a:solidFill>
                  <a:schemeClr val="tx2">
                    <a:lumMod val="75000"/>
                    <a:lumOff val="25000"/>
                  </a:schemeClr>
                </a:solidFill>
              </a:rPr>
              <a:t>206</a:t>
            </a:r>
          </a:p>
        </p:txBody>
      </p:sp>
      <p:sp>
        <p:nvSpPr>
          <p:cNvPr id="13" name="Rectangle 12"/>
          <p:cNvSpPr/>
          <p:nvPr/>
        </p:nvSpPr>
        <p:spPr>
          <a:xfrm>
            <a:off x="8277225" y="3988842"/>
            <a:ext cx="1901137"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207</a:t>
            </a:r>
            <a:endParaRPr lang="en-US" sz="900" b="1" dirty="0">
              <a:solidFill>
                <a:schemeClr val="tx2">
                  <a:lumMod val="75000"/>
                  <a:lumOff val="25000"/>
                </a:schemeClr>
              </a:solidFill>
            </a:endParaRPr>
          </a:p>
        </p:txBody>
      </p:sp>
      <p:sp>
        <p:nvSpPr>
          <p:cNvPr id="14" name="Rectangle 13"/>
          <p:cNvSpPr/>
          <p:nvPr/>
        </p:nvSpPr>
        <p:spPr>
          <a:xfrm>
            <a:off x="5741670" y="4359661"/>
            <a:ext cx="1046480" cy="2286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308</a:t>
            </a:r>
            <a:endParaRPr lang="en-US" sz="900" b="1" dirty="0">
              <a:solidFill>
                <a:schemeClr val="tx2">
                  <a:lumMod val="75000"/>
                  <a:lumOff val="25000"/>
                </a:schemeClr>
              </a:solidFill>
            </a:endParaRPr>
          </a:p>
        </p:txBody>
      </p:sp>
      <p:sp>
        <p:nvSpPr>
          <p:cNvPr id="16" name="Rectangle 15"/>
          <p:cNvSpPr/>
          <p:nvPr/>
        </p:nvSpPr>
        <p:spPr>
          <a:xfrm>
            <a:off x="10432161" y="5140715"/>
            <a:ext cx="995680" cy="223000"/>
          </a:xfrm>
          <a:prstGeom prst="rect">
            <a:avLst/>
          </a:prstGeom>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900" b="1" dirty="0" smtClean="0">
                <a:solidFill>
                  <a:schemeClr val="tx2">
                    <a:lumMod val="75000"/>
                    <a:lumOff val="25000"/>
                  </a:schemeClr>
                </a:solidFill>
              </a:rPr>
              <a:t>410</a:t>
            </a:r>
            <a:endParaRPr lang="en-US" sz="900" b="1" dirty="0">
              <a:solidFill>
                <a:schemeClr val="tx2">
                  <a:lumMod val="75000"/>
                  <a:lumOff val="25000"/>
                </a:schemeClr>
              </a:solidFill>
            </a:endParaRPr>
          </a:p>
        </p:txBody>
      </p:sp>
      <p:cxnSp>
        <p:nvCxnSpPr>
          <p:cNvPr id="18" name="Elbow Connector 17"/>
          <p:cNvCxnSpPr>
            <a:endCxn id="8" idx="1"/>
          </p:cNvCxnSpPr>
          <p:nvPr/>
        </p:nvCxnSpPr>
        <p:spPr>
          <a:xfrm rot="16200000" flipH="1">
            <a:off x="3983483" y="1560066"/>
            <a:ext cx="394559" cy="241463"/>
          </a:xfrm>
          <a:prstGeom prst="bentConnector2">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endCxn id="9" idx="1"/>
          </p:cNvCxnSpPr>
          <p:nvPr/>
        </p:nvCxnSpPr>
        <p:spPr>
          <a:xfrm rot="16200000" flipH="1">
            <a:off x="3776918" y="1765119"/>
            <a:ext cx="806176" cy="242976"/>
          </a:xfrm>
          <a:prstGeom prst="bentConnector2">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11" idx="1"/>
          </p:cNvCxnSpPr>
          <p:nvPr/>
        </p:nvCxnSpPr>
        <p:spPr>
          <a:xfrm rot="16200000" flipH="1">
            <a:off x="3551071" y="1970441"/>
            <a:ext cx="1266076" cy="250001"/>
          </a:xfrm>
          <a:prstGeom prst="bentConnector2">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1" idx="3"/>
            <a:endCxn id="10" idx="1"/>
          </p:cNvCxnSpPr>
          <p:nvPr/>
        </p:nvCxnSpPr>
        <p:spPr>
          <a:xfrm>
            <a:off x="5193030" y="2728480"/>
            <a:ext cx="548640" cy="461645"/>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10" idx="3"/>
            <a:endCxn id="12" idx="1"/>
          </p:cNvCxnSpPr>
          <p:nvPr/>
        </p:nvCxnSpPr>
        <p:spPr>
          <a:xfrm>
            <a:off x="6442710" y="3190125"/>
            <a:ext cx="212090" cy="463551"/>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11" idx="3"/>
            <a:endCxn id="14" idx="1"/>
          </p:cNvCxnSpPr>
          <p:nvPr/>
        </p:nvCxnSpPr>
        <p:spPr>
          <a:xfrm>
            <a:off x="5193030" y="2728480"/>
            <a:ext cx="548640" cy="1745481"/>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15" idx="1"/>
          </p:cNvCxnSpPr>
          <p:nvPr/>
        </p:nvCxnSpPr>
        <p:spPr>
          <a:xfrm rot="16200000" flipH="1">
            <a:off x="9910466" y="4365525"/>
            <a:ext cx="789590" cy="253800"/>
          </a:xfrm>
          <a:prstGeom prst="bentConnector2">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endCxn id="16" idx="1"/>
          </p:cNvCxnSpPr>
          <p:nvPr/>
        </p:nvCxnSpPr>
        <p:spPr>
          <a:xfrm rot="16200000" flipH="1">
            <a:off x="9727966" y="4548020"/>
            <a:ext cx="1154588" cy="253801"/>
          </a:xfrm>
          <a:prstGeom prst="bentConnector2">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0432161" y="4775720"/>
            <a:ext cx="995680" cy="223000"/>
          </a:xfrm>
          <a:prstGeom prst="rect">
            <a:avLst/>
          </a:prstGeom>
          <a:solidFill>
            <a:srgbClr val="00B0F0"/>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200" dirty="0" smtClean="0">
                <a:solidFill>
                  <a:schemeClr val="tx2"/>
                </a:solidFill>
              </a:rPr>
              <a:t>409</a:t>
            </a:r>
            <a:endParaRPr lang="en-US" sz="1200" dirty="0">
              <a:solidFill>
                <a:schemeClr val="tx2"/>
              </a:solidFill>
            </a:endParaRPr>
          </a:p>
        </p:txBody>
      </p:sp>
      <p:cxnSp>
        <p:nvCxnSpPr>
          <p:cNvPr id="108" name="Elbow Connector 107"/>
          <p:cNvCxnSpPr/>
          <p:nvPr/>
        </p:nvCxnSpPr>
        <p:spPr>
          <a:xfrm>
            <a:off x="8067040" y="3643603"/>
            <a:ext cx="212090" cy="454025"/>
          </a:xfrm>
          <a:prstGeom prst="bentConnector3">
            <a:avLst>
              <a:gd name="adj1" fmla="val 50000"/>
            </a:avLst>
          </a:prstGeom>
          <a:ln w="127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Down Arrow 16"/>
          <p:cNvSpPr/>
          <p:nvPr/>
        </p:nvSpPr>
        <p:spPr>
          <a:xfrm>
            <a:off x="10703782" y="4081745"/>
            <a:ext cx="521057" cy="622977"/>
          </a:xfrm>
          <a:prstGeom prst="downArrow">
            <a:avLst/>
          </a:prstGeom>
          <a:solidFill>
            <a:srgbClr val="CF2A2A"/>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800" dirty="0" smtClean="0"/>
          </a:p>
          <a:p>
            <a:pPr algn="ctr"/>
            <a:r>
              <a:rPr lang="en-US" sz="800" dirty="0" smtClean="0"/>
              <a:t>You </a:t>
            </a:r>
            <a:r>
              <a:rPr lang="en-US" sz="800" dirty="0"/>
              <a:t>are HERE</a:t>
            </a:r>
          </a:p>
        </p:txBody>
      </p:sp>
    </p:spTree>
    <p:extLst>
      <p:ext uri="{BB962C8B-B14F-4D97-AF65-F5344CB8AC3E}">
        <p14:creationId xmlns:p14="http://schemas.microsoft.com/office/powerpoint/2010/main" val="26732409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20</a:t>
            </a:fld>
            <a:r>
              <a:rPr lang="en-US" dirty="0" smtClean="0"/>
              <a:t> </a:t>
            </a:r>
            <a:endParaRPr lang="en-US" dirty="0"/>
          </a:p>
        </p:txBody>
      </p:sp>
      <p:sp>
        <p:nvSpPr>
          <p:cNvPr id="4" name="Title 3"/>
          <p:cNvSpPr>
            <a:spLocks noGrp="1"/>
          </p:cNvSpPr>
          <p:nvPr>
            <p:ph type="title"/>
          </p:nvPr>
        </p:nvSpPr>
        <p:spPr/>
        <p:txBody>
          <a:bodyPr/>
          <a:lstStyle/>
          <a:p>
            <a:r>
              <a:rPr lang="en-US" dirty="0" smtClean="0"/>
              <a:t>Dockerfile</a:t>
            </a:r>
            <a:endParaRPr lang="en-US" dirty="0"/>
          </a:p>
        </p:txBody>
      </p:sp>
      <p:sp>
        <p:nvSpPr>
          <p:cNvPr id="10" name="Text Placeholder 9"/>
          <p:cNvSpPr>
            <a:spLocks noGrp="1"/>
          </p:cNvSpPr>
          <p:nvPr>
            <p:ph type="body" sz="quarter" idx="13"/>
          </p:nvPr>
        </p:nvSpPr>
        <p:spPr>
          <a:xfrm>
            <a:off x="488897" y="1196068"/>
            <a:ext cx="11211106" cy="4811713"/>
          </a:xfrm>
        </p:spPr>
        <p:txBody>
          <a:bodyPr/>
          <a:lstStyle/>
          <a:p>
            <a:r>
              <a:rPr lang="en-US" dirty="0" smtClean="0"/>
              <a:t>The 5 </a:t>
            </a:r>
            <a:r>
              <a:rPr lang="en-US" dirty="0"/>
              <a:t>B</a:t>
            </a:r>
            <a:r>
              <a:rPr lang="en-US" dirty="0" smtClean="0"/>
              <a:t>uilding Blocks</a:t>
            </a:r>
            <a:endParaRPr lang="en-US" dirty="0"/>
          </a:p>
        </p:txBody>
      </p:sp>
      <p:grpSp>
        <p:nvGrpSpPr>
          <p:cNvPr id="11" name="Group 10"/>
          <p:cNvGrpSpPr/>
          <p:nvPr/>
        </p:nvGrpSpPr>
        <p:grpSpPr>
          <a:xfrm>
            <a:off x="488897" y="1698171"/>
            <a:ext cx="9895648" cy="4112715"/>
            <a:chOff x="542792" y="1230602"/>
            <a:chExt cx="11090408" cy="4875519"/>
          </a:xfrm>
        </p:grpSpPr>
        <p:sp>
          <p:nvSpPr>
            <p:cNvPr id="12" name="מלבן 4"/>
            <p:cNvSpPr/>
            <p:nvPr/>
          </p:nvSpPr>
          <p:spPr>
            <a:xfrm>
              <a:off x="542792" y="123060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Choose </a:t>
              </a:r>
              <a:r>
                <a:rPr lang="en-US" sz="3500" b="1" dirty="0" smtClean="0"/>
                <a:t>Base </a:t>
              </a:r>
              <a:r>
                <a:rPr lang="en-US" sz="3500" b="1" dirty="0"/>
                <a:t>I</a:t>
              </a:r>
              <a:r>
                <a:rPr lang="en-US" sz="3500" b="1" dirty="0" smtClean="0"/>
                <a:t>mage</a:t>
              </a:r>
              <a:endParaRPr lang="en-US" sz="3500" b="1" dirty="0"/>
            </a:p>
          </p:txBody>
        </p:sp>
        <p:sp>
          <p:nvSpPr>
            <p:cNvPr id="13" name="מלבן 5"/>
            <p:cNvSpPr/>
            <p:nvPr/>
          </p:nvSpPr>
          <p:spPr>
            <a:xfrm>
              <a:off x="1187313" y="227848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Create Dockerfile</a:t>
              </a:r>
            </a:p>
          </p:txBody>
        </p:sp>
        <p:sp>
          <p:nvSpPr>
            <p:cNvPr id="14" name="מלבן 7"/>
            <p:cNvSpPr/>
            <p:nvPr/>
          </p:nvSpPr>
          <p:spPr>
            <a:xfrm>
              <a:off x="1831834" y="3326362"/>
              <a:ext cx="8496000"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Build Image</a:t>
              </a:r>
              <a:endParaRPr lang="en-US" sz="3500" kern="1200" dirty="0"/>
            </a:p>
          </p:txBody>
        </p:sp>
        <p:sp>
          <p:nvSpPr>
            <p:cNvPr id="15" name="מלבן 8"/>
            <p:cNvSpPr/>
            <p:nvPr/>
          </p:nvSpPr>
          <p:spPr>
            <a:xfrm>
              <a:off x="2476355" y="4374242"/>
              <a:ext cx="8496000"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Upload Image to AT&amp;T </a:t>
              </a:r>
              <a:r>
                <a:rPr lang="en-US" sz="3500" b="1" dirty="0" smtClean="0"/>
                <a:t>R</a:t>
              </a:r>
              <a:r>
                <a:rPr lang="en-US" sz="3500" b="1" kern="1200" dirty="0" smtClean="0"/>
                <a:t>egistry</a:t>
              </a:r>
              <a:endParaRPr lang="en-US" sz="3500" kern="1200" dirty="0"/>
            </a:p>
          </p:txBody>
        </p:sp>
        <p:sp>
          <p:nvSpPr>
            <p:cNvPr id="16" name="מלבן 9"/>
            <p:cNvSpPr/>
            <p:nvPr/>
          </p:nvSpPr>
          <p:spPr>
            <a:xfrm>
              <a:off x="3120875" y="5422121"/>
              <a:ext cx="8512325"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Start Container</a:t>
              </a:r>
              <a:endParaRPr lang="en-US" sz="3500" kern="1200" dirty="0"/>
            </a:p>
          </p:txBody>
        </p:sp>
        <p:sp>
          <p:nvSpPr>
            <p:cNvPr id="17" name="חץ ימינה מקווקו 10"/>
            <p:cNvSpPr/>
            <p:nvPr/>
          </p:nvSpPr>
          <p:spPr>
            <a:xfrm rot="5400000">
              <a:off x="8729909" y="1455605"/>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8" name="חץ ימינה מקווקו 11"/>
            <p:cNvSpPr/>
            <p:nvPr/>
          </p:nvSpPr>
          <p:spPr>
            <a:xfrm rot="5400000">
              <a:off x="9359241" y="2503482"/>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9" name="חץ ימינה מקווקו 12"/>
            <p:cNvSpPr/>
            <p:nvPr/>
          </p:nvSpPr>
          <p:spPr>
            <a:xfrm rot="5400000">
              <a:off x="10000653" y="3551362"/>
              <a:ext cx="990000" cy="540000"/>
            </a:xfrm>
            <a:prstGeom prst="striped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20" name="חץ ימינה מקווקו 13"/>
            <p:cNvSpPr/>
            <p:nvPr/>
          </p:nvSpPr>
          <p:spPr>
            <a:xfrm rot="5400000">
              <a:off x="10642065" y="4599242"/>
              <a:ext cx="990000" cy="540000"/>
            </a:xfrm>
            <a:prstGeom prst="striped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grpSp>
      <p:sp>
        <p:nvSpPr>
          <p:cNvPr id="21" name="Rectangle 20"/>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p>
        </p:txBody>
      </p:sp>
      <p:sp>
        <p:nvSpPr>
          <p:cNvPr id="22" name="Oval 21" title="Section circle"/>
          <p:cNvSpPr/>
          <p:nvPr/>
        </p:nvSpPr>
        <p:spPr>
          <a:xfrm>
            <a:off x="11246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131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1016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5" name="Oval 24" title="Section circle"/>
          <p:cNvSpPr/>
          <p:nvPr/>
        </p:nvSpPr>
        <p:spPr>
          <a:xfrm>
            <a:off x="10902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0786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7" name="Oval 26" title="Section circle"/>
          <p:cNvSpPr/>
          <p:nvPr/>
        </p:nvSpPr>
        <p:spPr>
          <a:xfrm>
            <a:off x="1159146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1475578"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1361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Tree>
    <p:extLst>
      <p:ext uri="{BB962C8B-B14F-4D97-AF65-F5344CB8AC3E}">
        <p14:creationId xmlns:p14="http://schemas.microsoft.com/office/powerpoint/2010/main" val="1613804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21</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What is a Dockerfile? </a:t>
            </a:r>
          </a:p>
          <a:p>
            <a:pPr lvl="1"/>
            <a:r>
              <a:rPr lang="en-US" dirty="0"/>
              <a:t>Is a text document that contains all the commands a user could call, on the command line, to assemble an image.</a:t>
            </a:r>
          </a:p>
          <a:p>
            <a:pPr lvl="2"/>
            <a:r>
              <a:rPr lang="en-US" dirty="0"/>
              <a:t>Docker build command will execute all those command and create a new Docker image we can use to run our containers</a:t>
            </a:r>
          </a:p>
          <a:p>
            <a:endParaRPr lang="en-US" sz="3600" dirty="0" smtClean="0"/>
          </a:p>
          <a:p>
            <a:r>
              <a:rPr lang="en-US" dirty="0" smtClean="0"/>
              <a:t>Where can I find my AJSC6 Dockerfile?</a:t>
            </a:r>
          </a:p>
          <a:p>
            <a:pPr lvl="1"/>
            <a:r>
              <a:rPr lang="en-US" dirty="0" smtClean="0"/>
              <a:t>After a successful creation of new pipeline using AT&amp;T ECO, you can find the Dockerifle on your code repository under </a:t>
            </a:r>
            <a:r>
              <a:rPr lang="en-US" b="1" dirty="0" smtClean="0"/>
              <a:t>src/main/Docker.</a:t>
            </a:r>
            <a:endParaRPr lang="en-US" dirty="0"/>
          </a:p>
          <a:p>
            <a:endParaRPr lang="en-US" dirty="0" smtClean="0"/>
          </a:p>
        </p:txBody>
      </p:sp>
      <p:sp>
        <p:nvSpPr>
          <p:cNvPr id="4" name="Title 3"/>
          <p:cNvSpPr>
            <a:spLocks noGrp="1"/>
          </p:cNvSpPr>
          <p:nvPr>
            <p:ph type="title"/>
          </p:nvPr>
        </p:nvSpPr>
        <p:spPr/>
        <p:txBody>
          <a:bodyPr/>
          <a:lstStyle/>
          <a:p>
            <a:r>
              <a:rPr lang="en-US" dirty="0" smtClean="0"/>
              <a:t>Dockerfile</a:t>
            </a:r>
            <a:endParaRPr lang="en-US" dirty="0"/>
          </a:p>
        </p:txBody>
      </p:sp>
      <p:sp>
        <p:nvSpPr>
          <p:cNvPr id="10" name="Rectangle 9"/>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p>
        </p:txBody>
      </p:sp>
      <p:sp>
        <p:nvSpPr>
          <p:cNvPr id="11" name="Oval 10" title="Section circle"/>
          <p:cNvSpPr/>
          <p:nvPr/>
        </p:nvSpPr>
        <p:spPr>
          <a:xfrm>
            <a:off x="11246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2" name="Oval 11" title="Section circle"/>
          <p:cNvSpPr/>
          <p:nvPr/>
        </p:nvSpPr>
        <p:spPr>
          <a:xfrm>
            <a:off x="11131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016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0902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0786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1591466" y="276857"/>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475578" y="276857"/>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361278" y="276857"/>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Tree>
    <p:extLst>
      <p:ext uri="{BB962C8B-B14F-4D97-AF65-F5344CB8AC3E}">
        <p14:creationId xmlns:p14="http://schemas.microsoft.com/office/powerpoint/2010/main" val="943609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22</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Dockerfile Example #1 – Running Java Hello World.</a:t>
            </a:r>
            <a:endParaRPr lang="en-US" sz="1400" dirty="0" smtClean="0">
              <a:solidFill>
                <a:srgbClr val="808080"/>
              </a:solidFill>
              <a:latin typeface="Monaco" charset="0"/>
            </a:endParaRPr>
          </a:p>
          <a:p>
            <a:pPr marL="914400"/>
            <a:endParaRPr lang="en-US" sz="1400" dirty="0" smtClean="0">
              <a:solidFill>
                <a:srgbClr val="808080"/>
              </a:solidFill>
              <a:latin typeface="Monaco" charset="0"/>
            </a:endParaRPr>
          </a:p>
          <a:p>
            <a:pPr marL="914400"/>
            <a:r>
              <a:rPr lang="en-US" sz="1400" dirty="0" smtClean="0">
                <a:solidFill>
                  <a:srgbClr val="808080"/>
                </a:solidFill>
                <a:latin typeface="Monaco" charset="0"/>
              </a:rPr>
              <a:t># Base Image location </a:t>
            </a:r>
          </a:p>
          <a:p>
            <a:pPr marL="914400"/>
            <a:r>
              <a:rPr lang="en-US" sz="1400" dirty="0" smtClean="0">
                <a:solidFill>
                  <a:srgbClr val="008000"/>
                </a:solidFill>
                <a:latin typeface="Monaco" charset="0"/>
              </a:rPr>
              <a:t>FROM</a:t>
            </a:r>
            <a:r>
              <a:rPr lang="en-US" sz="1400" dirty="0" smtClean="0">
                <a:solidFill>
                  <a:srgbClr val="000000"/>
                </a:solidFill>
                <a:latin typeface="Monaco" charset="0"/>
              </a:rPr>
              <a:t> anapsix/alpine-java </a:t>
            </a:r>
          </a:p>
          <a:p>
            <a:pPr marL="914400"/>
            <a:r>
              <a:rPr lang="en-US" sz="1400" dirty="0" smtClean="0">
                <a:solidFill>
                  <a:srgbClr val="808080"/>
                </a:solidFill>
                <a:latin typeface="Monaco" charset="0"/>
              </a:rPr>
              <a:t># Copy the HelloWorld.jar file from our local directory to the image </a:t>
            </a:r>
          </a:p>
          <a:p>
            <a:pPr marL="914400"/>
            <a:r>
              <a:rPr lang="en-US" sz="1400" dirty="0" smtClean="0">
                <a:solidFill>
                  <a:srgbClr val="008000"/>
                </a:solidFill>
                <a:latin typeface="Monaco" charset="0"/>
              </a:rPr>
              <a:t>COPY </a:t>
            </a:r>
            <a:r>
              <a:rPr lang="en-US" sz="1400" dirty="0" smtClean="0">
                <a:solidFill>
                  <a:schemeClr val="tx2"/>
                </a:solidFill>
                <a:latin typeface="Monaco" charset="0"/>
              </a:rPr>
              <a:t>HelloWorld.jar /home/HelloWorld.jar </a:t>
            </a:r>
          </a:p>
          <a:p>
            <a:pPr marL="914400"/>
            <a:r>
              <a:rPr lang="en-US" sz="1400" dirty="0" smtClean="0">
                <a:solidFill>
                  <a:srgbClr val="808080"/>
                </a:solidFill>
                <a:latin typeface="Monaco" charset="0"/>
              </a:rPr>
              <a:t># Run a command on the filesystem of the image to run the HelloWorld JAR File.</a:t>
            </a:r>
          </a:p>
          <a:p>
            <a:pPr marL="914400"/>
            <a:r>
              <a:rPr lang="en-US" sz="1400" dirty="0" smtClean="0">
                <a:solidFill>
                  <a:srgbClr val="008000"/>
                </a:solidFill>
                <a:latin typeface="Monaco" charset="0"/>
              </a:rPr>
              <a:t>CMD </a:t>
            </a:r>
            <a:r>
              <a:rPr lang="en-US" sz="1400" dirty="0" smtClean="0">
                <a:solidFill>
                  <a:schemeClr val="tx2"/>
                </a:solidFill>
                <a:latin typeface="Monaco" charset="0"/>
              </a:rPr>
              <a:t>["java","-jar","/home/HelloWorld.jar"]</a:t>
            </a:r>
          </a:p>
        </p:txBody>
      </p:sp>
      <p:sp>
        <p:nvSpPr>
          <p:cNvPr id="4" name="Title 3"/>
          <p:cNvSpPr>
            <a:spLocks noGrp="1"/>
          </p:cNvSpPr>
          <p:nvPr>
            <p:ph type="title"/>
          </p:nvPr>
        </p:nvSpPr>
        <p:spPr/>
        <p:txBody>
          <a:bodyPr/>
          <a:lstStyle/>
          <a:p>
            <a:r>
              <a:rPr lang="en-US" dirty="0" smtClean="0"/>
              <a:t>Dockerfile</a:t>
            </a:r>
            <a:endParaRPr lang="en-US" dirty="0"/>
          </a:p>
        </p:txBody>
      </p:sp>
      <p:sp>
        <p:nvSpPr>
          <p:cNvPr id="15" name="Rectangle 14"/>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p>
        </p:txBody>
      </p:sp>
      <p:sp>
        <p:nvSpPr>
          <p:cNvPr id="16" name="Oval 15" title="Section circle"/>
          <p:cNvSpPr/>
          <p:nvPr/>
        </p:nvSpPr>
        <p:spPr>
          <a:xfrm>
            <a:off x="112469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1131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016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0902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0786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158658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47069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35639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Tree>
    <p:extLst>
      <p:ext uri="{BB962C8B-B14F-4D97-AF65-F5344CB8AC3E}">
        <p14:creationId xmlns:p14="http://schemas.microsoft.com/office/powerpoint/2010/main" val="7152681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23</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a:t>Dockerfile </a:t>
            </a:r>
            <a:r>
              <a:rPr lang="en-US" dirty="0" smtClean="0"/>
              <a:t>Example #2– </a:t>
            </a:r>
            <a:r>
              <a:rPr lang="en-US" dirty="0"/>
              <a:t>Running </a:t>
            </a:r>
            <a:r>
              <a:rPr lang="en-US" dirty="0" smtClean="0"/>
              <a:t>Apache server</a:t>
            </a:r>
          </a:p>
          <a:p>
            <a:endParaRPr lang="en-US" sz="1400" dirty="0">
              <a:solidFill>
                <a:srgbClr val="808080"/>
              </a:solidFill>
              <a:latin typeface="Monaco" charset="0"/>
            </a:endParaRPr>
          </a:p>
          <a:p>
            <a:pPr marL="914400"/>
            <a:r>
              <a:rPr lang="en-US" sz="1400" dirty="0" smtClean="0">
                <a:solidFill>
                  <a:srgbClr val="808080"/>
                </a:solidFill>
                <a:latin typeface="Monaco" charset="0"/>
              </a:rPr>
              <a:t># Base Image location </a:t>
            </a:r>
          </a:p>
          <a:p>
            <a:pPr marL="914400"/>
            <a:r>
              <a:rPr lang="en-US" sz="1400" dirty="0" smtClean="0">
                <a:solidFill>
                  <a:srgbClr val="008000"/>
                </a:solidFill>
                <a:latin typeface="Monaco" charset="0"/>
              </a:rPr>
              <a:t>FROM</a:t>
            </a:r>
            <a:r>
              <a:rPr lang="en-US" sz="1400" dirty="0" smtClean="0">
                <a:solidFill>
                  <a:srgbClr val="000000"/>
                </a:solidFill>
                <a:latin typeface="Monaco" charset="0"/>
              </a:rPr>
              <a:t> </a:t>
            </a:r>
            <a:r>
              <a:rPr lang="tr-TR" sz="1400" dirty="0" smtClean="0">
                <a:solidFill>
                  <a:srgbClr val="000000"/>
                </a:solidFill>
                <a:latin typeface="Monaco" charset="0"/>
              </a:rPr>
              <a:t>ubuntu:12.04</a:t>
            </a:r>
          </a:p>
          <a:p>
            <a:pPr marL="914400"/>
            <a:r>
              <a:rPr lang="en-US" sz="1400" dirty="0" smtClean="0">
                <a:solidFill>
                  <a:srgbClr val="808080"/>
                </a:solidFill>
                <a:latin typeface="Monaco" charset="0"/>
              </a:rPr>
              <a:t># Install apache using apt-get</a:t>
            </a:r>
          </a:p>
          <a:p>
            <a:pPr marL="914400"/>
            <a:r>
              <a:rPr lang="en-US" sz="1400" dirty="0">
                <a:solidFill>
                  <a:srgbClr val="008000"/>
                </a:solidFill>
                <a:latin typeface="Monaco" charset="0"/>
              </a:rPr>
              <a:t>RUN </a:t>
            </a:r>
            <a:r>
              <a:rPr lang="en-US" sz="1400" dirty="0">
                <a:solidFill>
                  <a:schemeClr val="tx2"/>
                </a:solidFill>
                <a:latin typeface="Monaco" charset="0"/>
              </a:rPr>
              <a:t>apt-get update &amp;&amp; apt-get install -y apache2 &amp;&amp; apt-get clean &amp;&amp; rm -rf /var/lib/apt/lists</a:t>
            </a:r>
            <a:r>
              <a:rPr lang="en-US" sz="1400" dirty="0" smtClean="0">
                <a:solidFill>
                  <a:schemeClr val="tx2"/>
                </a:solidFill>
                <a:latin typeface="Monaco" charset="0"/>
              </a:rPr>
              <a:t>/*</a:t>
            </a:r>
            <a:endParaRPr lang="en-US" sz="1400" dirty="0" smtClean="0">
              <a:solidFill>
                <a:srgbClr val="808080"/>
              </a:solidFill>
              <a:latin typeface="Monaco" charset="0"/>
            </a:endParaRPr>
          </a:p>
          <a:p>
            <a:pPr marL="914400"/>
            <a:r>
              <a:rPr lang="en-US" sz="1400" dirty="0" smtClean="0">
                <a:solidFill>
                  <a:srgbClr val="808080"/>
                </a:solidFill>
                <a:latin typeface="Monaco" charset="0"/>
              </a:rPr>
              <a:t># Setup environment variable inside the container</a:t>
            </a:r>
          </a:p>
          <a:p>
            <a:pPr marL="914400"/>
            <a:r>
              <a:rPr lang="en-US" sz="1400" dirty="0">
                <a:solidFill>
                  <a:srgbClr val="008000"/>
                </a:solidFill>
                <a:latin typeface="Monaco" charset="0"/>
              </a:rPr>
              <a:t>ENV </a:t>
            </a:r>
            <a:r>
              <a:rPr lang="en-US" sz="1400" dirty="0">
                <a:solidFill>
                  <a:schemeClr val="tx2"/>
                </a:solidFill>
                <a:latin typeface="Monaco" charset="0"/>
              </a:rPr>
              <a:t>APACHE_RUN_USER www-data</a:t>
            </a:r>
          </a:p>
          <a:p>
            <a:pPr marL="914400"/>
            <a:r>
              <a:rPr lang="en-US" sz="1400" dirty="0">
                <a:solidFill>
                  <a:srgbClr val="008000"/>
                </a:solidFill>
                <a:latin typeface="Monaco" charset="0"/>
              </a:rPr>
              <a:t>ENV </a:t>
            </a:r>
            <a:r>
              <a:rPr lang="en-US" sz="1400" dirty="0">
                <a:solidFill>
                  <a:schemeClr val="tx2"/>
                </a:solidFill>
                <a:latin typeface="Monaco" charset="0"/>
              </a:rPr>
              <a:t>APACHE_RUN_GROUP www-data</a:t>
            </a:r>
          </a:p>
          <a:p>
            <a:pPr marL="914400"/>
            <a:r>
              <a:rPr lang="en-US" sz="1400" dirty="0">
                <a:solidFill>
                  <a:srgbClr val="008000"/>
                </a:solidFill>
                <a:latin typeface="Monaco" charset="0"/>
              </a:rPr>
              <a:t>ENV </a:t>
            </a:r>
            <a:r>
              <a:rPr lang="en-US" sz="1400" dirty="0">
                <a:solidFill>
                  <a:schemeClr val="tx2"/>
                </a:solidFill>
                <a:latin typeface="Monaco" charset="0"/>
              </a:rPr>
              <a:t>APACHE_LOG_DIR /</a:t>
            </a:r>
            <a:r>
              <a:rPr lang="en-US" sz="1400" dirty="0" smtClean="0">
                <a:solidFill>
                  <a:schemeClr val="tx2"/>
                </a:solidFill>
                <a:latin typeface="Monaco" charset="0"/>
              </a:rPr>
              <a:t>var/log/apache2</a:t>
            </a:r>
          </a:p>
          <a:p>
            <a:pPr marL="914400"/>
            <a:r>
              <a:rPr lang="en-US" sz="1400" dirty="0">
                <a:solidFill>
                  <a:srgbClr val="808080"/>
                </a:solidFill>
                <a:latin typeface="Monaco" charset="0"/>
              </a:rPr>
              <a:t># </a:t>
            </a:r>
            <a:r>
              <a:rPr lang="en-US" sz="1400" dirty="0" smtClean="0">
                <a:solidFill>
                  <a:srgbClr val="808080"/>
                </a:solidFill>
                <a:latin typeface="Monaco" charset="0"/>
              </a:rPr>
              <a:t>Make port 80 available </a:t>
            </a:r>
            <a:endParaRPr lang="en-US" sz="1400" dirty="0">
              <a:solidFill>
                <a:srgbClr val="808080"/>
              </a:solidFill>
              <a:latin typeface="Monaco" charset="0"/>
            </a:endParaRPr>
          </a:p>
          <a:p>
            <a:pPr marL="914400"/>
            <a:r>
              <a:rPr lang="en-US" sz="1400" dirty="0" smtClean="0">
                <a:solidFill>
                  <a:srgbClr val="008000"/>
                </a:solidFill>
                <a:latin typeface="Monaco" charset="0"/>
              </a:rPr>
              <a:t>EXPOSE </a:t>
            </a:r>
            <a:r>
              <a:rPr lang="en-US" sz="1400" dirty="0">
                <a:solidFill>
                  <a:schemeClr val="tx2"/>
                </a:solidFill>
                <a:latin typeface="Monaco" charset="0"/>
              </a:rPr>
              <a:t>80</a:t>
            </a:r>
          </a:p>
          <a:p>
            <a:pPr marL="914400"/>
            <a:r>
              <a:rPr lang="en-US" sz="1400" dirty="0" smtClean="0">
                <a:solidFill>
                  <a:srgbClr val="808080"/>
                </a:solidFill>
                <a:latin typeface="Monaco" charset="0"/>
              </a:rPr>
              <a:t># Run a command on the filesystem of the image to start the apache.</a:t>
            </a:r>
          </a:p>
          <a:p>
            <a:pPr marL="914400"/>
            <a:r>
              <a:rPr lang="en-US" sz="1400" dirty="0">
                <a:solidFill>
                  <a:srgbClr val="008000"/>
                </a:solidFill>
                <a:latin typeface="Monaco" charset="0"/>
              </a:rPr>
              <a:t>CMD </a:t>
            </a:r>
            <a:r>
              <a:rPr lang="en-US" sz="1400" dirty="0">
                <a:solidFill>
                  <a:schemeClr val="tx2"/>
                </a:solidFill>
                <a:latin typeface="Monaco" charset="0"/>
              </a:rPr>
              <a:t>["/usr/sbin/apache2", "-D", "FOREGROUND</a:t>
            </a:r>
            <a:r>
              <a:rPr lang="en-US" sz="1400" dirty="0" smtClean="0">
                <a:solidFill>
                  <a:schemeClr val="tx2"/>
                </a:solidFill>
                <a:latin typeface="Monaco" charset="0"/>
              </a:rPr>
              <a:t>"]</a:t>
            </a:r>
          </a:p>
        </p:txBody>
      </p:sp>
      <p:sp>
        <p:nvSpPr>
          <p:cNvPr id="4" name="Title 3"/>
          <p:cNvSpPr>
            <a:spLocks noGrp="1"/>
          </p:cNvSpPr>
          <p:nvPr>
            <p:ph type="title"/>
          </p:nvPr>
        </p:nvSpPr>
        <p:spPr/>
        <p:txBody>
          <a:bodyPr/>
          <a:lstStyle/>
          <a:p>
            <a:r>
              <a:rPr lang="en-US" dirty="0" smtClean="0"/>
              <a:t>Dockerfile</a:t>
            </a:r>
            <a:endParaRPr lang="en-US" dirty="0"/>
          </a:p>
        </p:txBody>
      </p:sp>
      <p:sp>
        <p:nvSpPr>
          <p:cNvPr id="15" name="Rectangle 14"/>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p>
        </p:txBody>
      </p:sp>
      <p:sp>
        <p:nvSpPr>
          <p:cNvPr id="16" name="Oval 15" title="Section circle"/>
          <p:cNvSpPr/>
          <p:nvPr/>
        </p:nvSpPr>
        <p:spPr>
          <a:xfrm>
            <a:off x="112469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1131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016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0902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0786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159146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475578"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3612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Tree>
    <p:extLst>
      <p:ext uri="{BB962C8B-B14F-4D97-AF65-F5344CB8AC3E}">
        <p14:creationId xmlns:p14="http://schemas.microsoft.com/office/powerpoint/2010/main" val="37893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24</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a:t>Dockerfile Example </a:t>
            </a:r>
            <a:r>
              <a:rPr lang="en-US" dirty="0" smtClean="0"/>
              <a:t>#3– AJSC6 Dockerfile</a:t>
            </a:r>
          </a:p>
          <a:p>
            <a:endParaRPr lang="en-US" dirty="0"/>
          </a:p>
          <a:p>
            <a:pPr marL="914400"/>
            <a:r>
              <a:rPr lang="en-US" sz="1400" dirty="0" smtClean="0">
                <a:solidFill>
                  <a:srgbClr val="808080"/>
                </a:solidFill>
                <a:latin typeface="Monaco" charset="0"/>
              </a:rPr>
              <a:t># </a:t>
            </a:r>
            <a:r>
              <a:rPr lang="en-US" sz="1400" dirty="0">
                <a:solidFill>
                  <a:srgbClr val="808080"/>
                </a:solidFill>
                <a:latin typeface="Monaco" charset="0"/>
              </a:rPr>
              <a:t>Base Image location </a:t>
            </a:r>
          </a:p>
          <a:p>
            <a:pPr marL="914400"/>
            <a:r>
              <a:rPr lang="en-US" sz="1400" dirty="0">
                <a:solidFill>
                  <a:srgbClr val="008000"/>
                </a:solidFill>
                <a:latin typeface="Monaco" charset="0"/>
              </a:rPr>
              <a:t>FROM</a:t>
            </a:r>
            <a:r>
              <a:rPr lang="en-US" sz="1400" dirty="0">
                <a:solidFill>
                  <a:srgbClr val="000000"/>
                </a:solidFill>
                <a:latin typeface="Monaco" charset="0"/>
              </a:rPr>
              <a:t> zlp11313.vci.att.com:5100/com.att.ajsc/anapsix/alpine-java:8_jdk</a:t>
            </a:r>
          </a:p>
          <a:p>
            <a:pPr marL="914400"/>
            <a:r>
              <a:rPr lang="en-US" sz="1400" dirty="0">
                <a:solidFill>
                  <a:srgbClr val="808080"/>
                </a:solidFill>
                <a:latin typeface="Monaco" charset="0"/>
              </a:rPr>
              <a:t># Create mount point </a:t>
            </a:r>
          </a:p>
          <a:p>
            <a:pPr marL="914400"/>
            <a:r>
              <a:rPr lang="en-US" sz="1400" dirty="0">
                <a:solidFill>
                  <a:srgbClr val="008000"/>
                </a:solidFill>
                <a:latin typeface="Monaco" charset="0"/>
              </a:rPr>
              <a:t>VOLUME</a:t>
            </a:r>
            <a:r>
              <a:rPr lang="en-US" sz="1400" dirty="0">
                <a:solidFill>
                  <a:srgbClr val="000000"/>
                </a:solidFill>
                <a:latin typeface="Monaco" charset="0"/>
              </a:rPr>
              <a:t> /tmp</a:t>
            </a:r>
          </a:p>
          <a:p>
            <a:pPr marL="914400"/>
            <a:r>
              <a:rPr lang="en-US" sz="1400" dirty="0">
                <a:solidFill>
                  <a:srgbClr val="808080"/>
                </a:solidFill>
                <a:latin typeface="Monaco" charset="0"/>
              </a:rPr>
              <a:t># Add files to the filesystem of the image</a:t>
            </a:r>
          </a:p>
          <a:p>
            <a:pPr marL="914400"/>
            <a:r>
              <a:rPr lang="en-US" sz="1400" dirty="0">
                <a:solidFill>
                  <a:srgbClr val="008000"/>
                </a:solidFill>
                <a:latin typeface="Monaco" charset="0"/>
              </a:rPr>
              <a:t>ADD</a:t>
            </a:r>
            <a:r>
              <a:rPr lang="en-US" sz="1400" dirty="0">
                <a:solidFill>
                  <a:srgbClr val="000000"/>
                </a:solidFill>
                <a:latin typeface="Monaco" charset="0"/>
              </a:rPr>
              <a:t> tmlaapitest4-0.0.1-SNAPSHOT.jar app.jar</a:t>
            </a:r>
          </a:p>
          <a:p>
            <a:pPr marL="914400"/>
            <a:r>
              <a:rPr lang="en-US" sz="1400" dirty="0">
                <a:solidFill>
                  <a:srgbClr val="808080"/>
                </a:solidFill>
                <a:latin typeface="Monaco" charset="0"/>
              </a:rPr>
              <a:t># Create mount point </a:t>
            </a:r>
          </a:p>
          <a:p>
            <a:pPr marL="914400"/>
            <a:r>
              <a:rPr lang="en-US" sz="1400" dirty="0">
                <a:solidFill>
                  <a:srgbClr val="008000"/>
                </a:solidFill>
                <a:latin typeface="Monaco" charset="0"/>
              </a:rPr>
              <a:t>VOLUME</a:t>
            </a:r>
            <a:r>
              <a:rPr lang="en-US" sz="1400" dirty="0">
                <a:solidFill>
                  <a:srgbClr val="000000"/>
                </a:solidFill>
                <a:latin typeface="Monaco" charset="0"/>
              </a:rPr>
              <a:t> /etc</a:t>
            </a:r>
          </a:p>
          <a:p>
            <a:pPr marL="914400"/>
            <a:r>
              <a:rPr lang="en-US" sz="1400" dirty="0">
                <a:solidFill>
                  <a:srgbClr val="808080"/>
                </a:solidFill>
                <a:latin typeface="Monaco" charset="0"/>
              </a:rPr>
              <a:t># Add files to the filesystem of the image</a:t>
            </a:r>
          </a:p>
          <a:p>
            <a:pPr marL="914400"/>
            <a:r>
              <a:rPr lang="en-US" sz="1400" dirty="0">
                <a:solidFill>
                  <a:srgbClr val="008000"/>
                </a:solidFill>
                <a:latin typeface="Monaco" charset="0"/>
              </a:rPr>
              <a:t>ADD</a:t>
            </a:r>
            <a:r>
              <a:rPr lang="en-US" sz="1400" dirty="0">
                <a:solidFill>
                  <a:srgbClr val="000000"/>
                </a:solidFill>
                <a:latin typeface="Monaco" charset="0"/>
              </a:rPr>
              <a:t> /etc/ /etc/</a:t>
            </a:r>
          </a:p>
          <a:p>
            <a:pPr marL="914400"/>
            <a:r>
              <a:rPr lang="en-US" sz="1400" dirty="0">
                <a:solidFill>
                  <a:srgbClr val="008000"/>
                </a:solidFill>
                <a:latin typeface="Monaco" charset="0"/>
              </a:rPr>
              <a:t>ADD</a:t>
            </a:r>
            <a:r>
              <a:rPr lang="en-US" sz="1400" dirty="0">
                <a:solidFill>
                  <a:srgbClr val="000000"/>
                </a:solidFill>
                <a:latin typeface="Monaco" charset="0"/>
              </a:rPr>
              <a:t> startService.sh /startService.sh</a:t>
            </a:r>
          </a:p>
          <a:p>
            <a:pPr marL="914400"/>
            <a:r>
              <a:rPr lang="en-US" sz="1400" dirty="0">
                <a:solidFill>
                  <a:srgbClr val="808080"/>
                </a:solidFill>
                <a:latin typeface="Monaco" charset="0"/>
              </a:rPr>
              <a:t># Run a command om the filesystem of the image</a:t>
            </a:r>
          </a:p>
          <a:p>
            <a:pPr marL="914400"/>
            <a:r>
              <a:rPr lang="en-US" sz="1400" dirty="0">
                <a:solidFill>
                  <a:srgbClr val="008000"/>
                </a:solidFill>
                <a:latin typeface="Monaco" charset="0"/>
              </a:rPr>
              <a:t>RUN</a:t>
            </a:r>
            <a:r>
              <a:rPr lang="en-US" sz="1400" dirty="0">
                <a:solidFill>
                  <a:srgbClr val="000000"/>
                </a:solidFill>
                <a:latin typeface="Monaco" charset="0"/>
              </a:rPr>
              <a:t> chmod 700 /startService.sh</a:t>
            </a:r>
          </a:p>
          <a:p>
            <a:pPr marL="914400"/>
            <a:r>
              <a:rPr lang="en-US" sz="1400" dirty="0">
                <a:solidFill>
                  <a:srgbClr val="808080"/>
                </a:solidFill>
                <a:latin typeface="Monaco" charset="0"/>
              </a:rPr>
              <a:t># Allows you to configure a container that will run as an </a:t>
            </a:r>
            <a:r>
              <a:rPr lang="en-US" sz="1400" dirty="0" smtClean="0">
                <a:solidFill>
                  <a:srgbClr val="808080"/>
                </a:solidFill>
                <a:latin typeface="Monaco" charset="0"/>
              </a:rPr>
              <a:t>executable.</a:t>
            </a:r>
          </a:p>
          <a:p>
            <a:pPr marL="914400"/>
            <a:r>
              <a:rPr lang="en-US" sz="1400" dirty="0" smtClean="0">
                <a:solidFill>
                  <a:srgbClr val="008000"/>
                </a:solidFill>
                <a:latin typeface="Monaco" charset="0"/>
              </a:rPr>
              <a:t>ENTRYPOINT</a:t>
            </a:r>
            <a:r>
              <a:rPr lang="en-US" sz="1400" dirty="0" smtClean="0">
                <a:solidFill>
                  <a:srgbClr val="000000"/>
                </a:solidFill>
                <a:latin typeface="Monaco" charset="0"/>
              </a:rPr>
              <a:t>./</a:t>
            </a:r>
            <a:r>
              <a:rPr lang="en-US" sz="1400" dirty="0">
                <a:solidFill>
                  <a:srgbClr val="000000"/>
                </a:solidFill>
                <a:latin typeface="Monaco" charset="0"/>
              </a:rPr>
              <a:t>startService.sh </a:t>
            </a:r>
            <a:endParaRPr lang="en-US" sz="1400" dirty="0"/>
          </a:p>
        </p:txBody>
      </p:sp>
      <p:sp>
        <p:nvSpPr>
          <p:cNvPr id="4" name="Title 3"/>
          <p:cNvSpPr>
            <a:spLocks noGrp="1"/>
          </p:cNvSpPr>
          <p:nvPr>
            <p:ph type="title"/>
          </p:nvPr>
        </p:nvSpPr>
        <p:spPr/>
        <p:txBody>
          <a:bodyPr/>
          <a:lstStyle/>
          <a:p>
            <a:r>
              <a:rPr lang="en-US" dirty="0" smtClean="0"/>
              <a:t>Dockerfile</a:t>
            </a:r>
            <a:endParaRPr lang="en-US" dirty="0"/>
          </a:p>
        </p:txBody>
      </p:sp>
      <p:sp>
        <p:nvSpPr>
          <p:cNvPr id="15" name="Rectangle 14"/>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p>
        </p:txBody>
      </p:sp>
      <p:sp>
        <p:nvSpPr>
          <p:cNvPr id="16" name="Oval 15" title="Section circle"/>
          <p:cNvSpPr/>
          <p:nvPr/>
        </p:nvSpPr>
        <p:spPr>
          <a:xfrm>
            <a:off x="112469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1131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016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0902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0786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1591466"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47557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3612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Tree>
    <p:extLst>
      <p:ext uri="{BB962C8B-B14F-4D97-AF65-F5344CB8AC3E}">
        <p14:creationId xmlns:p14="http://schemas.microsoft.com/office/powerpoint/2010/main" val="20327923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25</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Dockerfile Commands </a:t>
            </a:r>
          </a:p>
          <a:p>
            <a:endParaRPr lang="en-US" dirty="0" smtClean="0"/>
          </a:p>
          <a:p>
            <a:endParaRPr lang="en-US" dirty="0"/>
          </a:p>
        </p:txBody>
      </p:sp>
      <p:sp>
        <p:nvSpPr>
          <p:cNvPr id="4" name="Title 3"/>
          <p:cNvSpPr>
            <a:spLocks noGrp="1"/>
          </p:cNvSpPr>
          <p:nvPr>
            <p:ph type="title"/>
          </p:nvPr>
        </p:nvSpPr>
        <p:spPr/>
        <p:txBody>
          <a:bodyPr/>
          <a:lstStyle/>
          <a:p>
            <a:r>
              <a:rPr lang="en-US" dirty="0" smtClean="0"/>
              <a:t>Dockerfile</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629747293"/>
              </p:ext>
            </p:extLst>
          </p:nvPr>
        </p:nvGraphicFramePr>
        <p:xfrm>
          <a:off x="1617184" y="1746331"/>
          <a:ext cx="8682516" cy="3707228"/>
        </p:xfrm>
        <a:graphic>
          <a:graphicData uri="http://schemas.openxmlformats.org/drawingml/2006/table">
            <a:tbl>
              <a:tblPr firstRow="1" bandRow="1">
                <a:tableStyleId>{5C22544A-7EE6-4342-B048-85BDC9FD1C3A}</a:tableStyleId>
              </a:tblPr>
              <a:tblGrid>
                <a:gridCol w="2894172"/>
                <a:gridCol w="2894172"/>
                <a:gridCol w="2894172"/>
              </a:tblGrid>
              <a:tr h="432161">
                <a:tc>
                  <a:txBody>
                    <a:bodyPr/>
                    <a:lstStyle/>
                    <a:p>
                      <a:pPr algn="ctr"/>
                      <a:r>
                        <a:rPr lang="en-US" dirty="0" smtClean="0"/>
                        <a:t>BUILD </a:t>
                      </a:r>
                    </a:p>
                    <a:p>
                      <a:pPr algn="ctr"/>
                      <a:r>
                        <a:rPr lang="en-US" dirty="0" smtClean="0"/>
                        <a:t>Commands</a:t>
                      </a:r>
                      <a:endParaRPr lang="en-US" dirty="0"/>
                    </a:p>
                  </a:txBody>
                  <a:tcPr/>
                </a:tc>
                <a:tc>
                  <a:txBody>
                    <a:bodyPr/>
                    <a:lstStyle/>
                    <a:p>
                      <a:pPr algn="ctr"/>
                      <a:r>
                        <a:rPr lang="en-US" dirty="0" smtClean="0"/>
                        <a:t>Both </a:t>
                      </a:r>
                    </a:p>
                    <a:p>
                      <a:pPr algn="ctr"/>
                      <a:r>
                        <a:rPr lang="en-US" dirty="0" smtClean="0"/>
                        <a:t>BUILD</a:t>
                      </a:r>
                      <a:r>
                        <a:rPr lang="en-US" baseline="0" dirty="0" smtClean="0"/>
                        <a:t> and RUN Commands</a:t>
                      </a:r>
                      <a:endParaRPr lang="en-US" dirty="0"/>
                    </a:p>
                  </a:txBody>
                  <a:tcPr/>
                </a:tc>
                <a:tc>
                  <a:txBody>
                    <a:bodyPr/>
                    <a:lstStyle/>
                    <a:p>
                      <a:pPr algn="ctr"/>
                      <a:r>
                        <a:rPr lang="en-US" dirty="0" smtClean="0"/>
                        <a:t>RUN </a:t>
                      </a:r>
                    </a:p>
                    <a:p>
                      <a:pPr algn="ctr"/>
                      <a:r>
                        <a:rPr lang="en-US" dirty="0" smtClean="0"/>
                        <a:t>Commands</a:t>
                      </a:r>
                      <a:endParaRPr lang="en-US" dirty="0"/>
                    </a:p>
                  </a:txBody>
                  <a:tcPr/>
                </a:tc>
              </a:tr>
              <a:tr h="438164">
                <a:tc>
                  <a:txBody>
                    <a:bodyPr/>
                    <a:lstStyle/>
                    <a:p>
                      <a:pPr algn="ctr"/>
                      <a:r>
                        <a:rPr lang="en-US" dirty="0" smtClean="0"/>
                        <a:t>FROM</a:t>
                      </a:r>
                      <a:endParaRPr lang="en-US" dirty="0"/>
                    </a:p>
                  </a:txBody>
                  <a:tcPr/>
                </a:tc>
                <a:tc>
                  <a:txBody>
                    <a:bodyPr/>
                    <a:lstStyle/>
                    <a:p>
                      <a:pPr algn="ctr"/>
                      <a:r>
                        <a:rPr lang="en-US" dirty="0" smtClean="0"/>
                        <a:t>WORKDIR</a:t>
                      </a:r>
                      <a:endParaRPr lang="en-US" dirty="0"/>
                    </a:p>
                  </a:txBody>
                  <a:tcPr/>
                </a:tc>
                <a:tc>
                  <a:txBody>
                    <a:bodyPr/>
                    <a:lstStyle/>
                    <a:p>
                      <a:pPr algn="ctr"/>
                      <a:r>
                        <a:rPr lang="en-US" dirty="0" smtClean="0"/>
                        <a:t>CMD</a:t>
                      </a:r>
                      <a:endParaRPr lang="en-US" dirty="0"/>
                    </a:p>
                  </a:txBody>
                  <a:tcPr/>
                </a:tc>
              </a:tr>
              <a:tr h="438164">
                <a:tc>
                  <a:txBody>
                    <a:bodyPr/>
                    <a:lstStyle/>
                    <a:p>
                      <a:pPr algn="ctr"/>
                      <a:r>
                        <a:rPr lang="en-US" sz="1800" kern="1200" dirty="0" smtClean="0">
                          <a:solidFill>
                            <a:schemeClr val="dk1"/>
                          </a:solidFill>
                          <a:latin typeface="+mn-lt"/>
                          <a:ea typeface="+mn-ea"/>
                          <a:cs typeface="+mn-cs"/>
                        </a:rPr>
                        <a:t>MAINTAINER </a:t>
                      </a:r>
                      <a:endParaRPr lang="en-US" dirty="0"/>
                    </a:p>
                  </a:txBody>
                  <a:tcPr/>
                </a:tc>
                <a:tc>
                  <a:txBody>
                    <a:bodyPr/>
                    <a:lstStyle/>
                    <a:p>
                      <a:pPr algn="ctr"/>
                      <a:r>
                        <a:rPr lang="en-US" dirty="0" smtClean="0"/>
                        <a:t>USER</a:t>
                      </a:r>
                      <a:endParaRPr lang="en-US" dirty="0"/>
                    </a:p>
                  </a:txBody>
                  <a:tcPr/>
                </a:tc>
                <a:tc>
                  <a:txBody>
                    <a:bodyPr/>
                    <a:lstStyle/>
                    <a:p>
                      <a:pPr algn="ctr"/>
                      <a:r>
                        <a:rPr lang="en-US" dirty="0" smtClean="0"/>
                        <a:t>ENV</a:t>
                      </a:r>
                      <a:endParaRPr lang="en-US" dirty="0"/>
                    </a:p>
                  </a:txBody>
                  <a:tcPr/>
                </a:tc>
              </a:tr>
              <a:tr h="438164">
                <a:tc>
                  <a:txBody>
                    <a:bodyPr/>
                    <a:lstStyle/>
                    <a:p>
                      <a:pPr algn="ctr"/>
                      <a:r>
                        <a:rPr lang="en-US" dirty="0" smtClean="0"/>
                        <a:t>RUN</a:t>
                      </a:r>
                      <a:endParaRPr lang="en-US" dirty="0"/>
                    </a:p>
                  </a:txBody>
                  <a:tcPr/>
                </a:tc>
                <a:tc>
                  <a:txBody>
                    <a:bodyPr/>
                    <a:lstStyle/>
                    <a:p>
                      <a:pPr algn="ctr"/>
                      <a:endParaRPr lang="en-US" dirty="0"/>
                    </a:p>
                  </a:txBody>
                  <a:tcPr/>
                </a:tc>
                <a:tc>
                  <a:txBody>
                    <a:bodyPr/>
                    <a:lstStyle/>
                    <a:p>
                      <a:pPr algn="ctr"/>
                      <a:r>
                        <a:rPr lang="en-US" dirty="0" smtClean="0"/>
                        <a:t>EXPOSE</a:t>
                      </a:r>
                      <a:endParaRPr lang="en-US" dirty="0"/>
                    </a:p>
                  </a:txBody>
                  <a:tcPr/>
                </a:tc>
              </a:tr>
              <a:tr h="438164">
                <a:tc>
                  <a:txBody>
                    <a:bodyPr/>
                    <a:lstStyle/>
                    <a:p>
                      <a:pPr algn="ctr"/>
                      <a:r>
                        <a:rPr lang="en-US" dirty="0" smtClean="0"/>
                        <a:t>COPY</a:t>
                      </a:r>
                      <a:endParaRPr lang="en-US" dirty="0"/>
                    </a:p>
                  </a:txBody>
                  <a:tcPr/>
                </a:tc>
                <a:tc>
                  <a:txBody>
                    <a:bodyPr/>
                    <a:lstStyle/>
                    <a:p>
                      <a:pPr algn="ctr"/>
                      <a:endParaRPr lang="en-US" dirty="0"/>
                    </a:p>
                  </a:txBody>
                  <a:tcPr/>
                </a:tc>
                <a:tc>
                  <a:txBody>
                    <a:bodyPr/>
                    <a:lstStyle/>
                    <a:p>
                      <a:pPr algn="ctr"/>
                      <a:r>
                        <a:rPr lang="en-US" dirty="0" smtClean="0"/>
                        <a:t>VOLUME</a:t>
                      </a:r>
                      <a:endParaRPr lang="en-US" dirty="0"/>
                    </a:p>
                  </a:txBody>
                  <a:tcPr/>
                </a:tc>
              </a:tr>
              <a:tr h="438164">
                <a:tc>
                  <a:txBody>
                    <a:bodyPr/>
                    <a:lstStyle/>
                    <a:p>
                      <a:pPr algn="ctr"/>
                      <a:r>
                        <a:rPr lang="en-US" dirty="0" smtClean="0"/>
                        <a:t>ADD</a:t>
                      </a:r>
                      <a:endParaRPr lang="en-US" dirty="0"/>
                    </a:p>
                  </a:txBody>
                  <a:tcPr/>
                </a:tc>
                <a:tc>
                  <a:txBody>
                    <a:bodyPr/>
                    <a:lstStyle/>
                    <a:p>
                      <a:pPr algn="ctr"/>
                      <a:endParaRPr lang="en-US" dirty="0"/>
                    </a:p>
                  </a:txBody>
                  <a:tcPr/>
                </a:tc>
                <a:tc>
                  <a:txBody>
                    <a:bodyPr/>
                    <a:lstStyle/>
                    <a:p>
                      <a:pPr algn="ctr"/>
                      <a:r>
                        <a:rPr lang="en-US" dirty="0" smtClean="0"/>
                        <a:t>ENTRYPOINT</a:t>
                      </a:r>
                      <a:endParaRPr lang="en-US" dirty="0"/>
                    </a:p>
                  </a:txBody>
                  <a:tcPr/>
                </a:tc>
              </a:tr>
              <a:tr h="438164">
                <a:tc>
                  <a:txBody>
                    <a:bodyPr/>
                    <a:lstStyle/>
                    <a:p>
                      <a:pPr algn="ctr"/>
                      <a:r>
                        <a:rPr lang="en-US" dirty="0" smtClean="0"/>
                        <a:t>ONBUILD</a:t>
                      </a:r>
                      <a:endParaRPr lang="en-US" dirty="0"/>
                    </a:p>
                  </a:txBody>
                  <a:tcPr/>
                </a:tc>
                <a:tc>
                  <a:txBody>
                    <a:bodyPr/>
                    <a:lstStyle/>
                    <a:p>
                      <a:pPr algn="ctr"/>
                      <a:endParaRPr lang="en-US" dirty="0"/>
                    </a:p>
                  </a:txBody>
                  <a:tcPr/>
                </a:tc>
                <a:tc>
                  <a:txBody>
                    <a:bodyPr/>
                    <a:lstStyle/>
                    <a:p>
                      <a:pPr algn="ctr"/>
                      <a:endParaRPr lang="en-US" dirty="0"/>
                    </a:p>
                  </a:txBody>
                  <a:tcPr/>
                </a:tc>
              </a:tr>
              <a:tr h="438164">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6" name="Rectangle 15"/>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p>
        </p:txBody>
      </p:sp>
      <p:sp>
        <p:nvSpPr>
          <p:cNvPr id="17" name="Oval 16" title="Section circle"/>
          <p:cNvSpPr/>
          <p:nvPr/>
        </p:nvSpPr>
        <p:spPr>
          <a:xfrm>
            <a:off x="112469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1131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1016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0" name="Oval 19" title="Section circle"/>
          <p:cNvSpPr/>
          <p:nvPr/>
        </p:nvSpPr>
        <p:spPr>
          <a:xfrm>
            <a:off x="10902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1" name="Oval 20" title="Section circle"/>
          <p:cNvSpPr/>
          <p:nvPr/>
        </p:nvSpPr>
        <p:spPr>
          <a:xfrm>
            <a:off x="10786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2" name="Oval 21" title="Section circle"/>
          <p:cNvSpPr/>
          <p:nvPr/>
        </p:nvSpPr>
        <p:spPr>
          <a:xfrm>
            <a:off x="1159146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475578"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13612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Tree>
    <p:extLst>
      <p:ext uri="{BB962C8B-B14F-4D97-AF65-F5344CB8AC3E}">
        <p14:creationId xmlns:p14="http://schemas.microsoft.com/office/powerpoint/2010/main" val="16134217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Check Your Progress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26</a:t>
            </a:fld>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927" y="1781185"/>
            <a:ext cx="3368971" cy="3368971"/>
          </a:xfrm>
          <a:prstGeom prst="rect">
            <a:avLst/>
          </a:prstGeom>
        </p:spPr>
      </p:pic>
    </p:spTree>
    <p:extLst>
      <p:ext uri="{BB962C8B-B14F-4D97-AF65-F5344CB8AC3E}">
        <p14:creationId xmlns:p14="http://schemas.microsoft.com/office/powerpoint/2010/main" val="1376271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221708831"/>
              </p:ext>
            </p:extLst>
          </p:nvPr>
        </p:nvGraphicFramePr>
        <p:xfrm>
          <a:off x="488897" y="2314561"/>
          <a:ext cx="11211106" cy="3119120"/>
        </p:xfrm>
        <a:graphic>
          <a:graphicData uri="http://schemas.openxmlformats.org/drawingml/2006/table">
            <a:tbl>
              <a:tblPr firstRow="1" bandRow="1">
                <a:tableStyleId>{5940675A-B579-460E-94D1-54222C63F5DA}</a:tableStyleId>
              </a:tblPr>
              <a:tblGrid>
                <a:gridCol w="9228540"/>
                <a:gridCol w="1982566"/>
              </a:tblGrid>
              <a:tr h="370840">
                <a:tc>
                  <a:txBody>
                    <a:bodyPr/>
                    <a:lstStyle/>
                    <a:p>
                      <a:r>
                        <a:rPr lang="en-US" dirty="0" smtClean="0"/>
                        <a:t>Docker runs instructions in a Dockerfile in order</a:t>
                      </a:r>
                      <a:r>
                        <a:rPr lang="en-US" baseline="0" dirty="0" smtClean="0"/>
                        <a:t>, t</a:t>
                      </a:r>
                      <a:r>
                        <a:rPr lang="en-US" dirty="0" smtClean="0"/>
                        <a:t>he first instruction must be ‘FROM’.</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800" b="0" i="0" kern="1200" dirty="0" smtClean="0">
                          <a:solidFill>
                            <a:schemeClr val="tx1"/>
                          </a:solidFill>
                          <a:effectLst/>
                          <a:latin typeface="+mn-lt"/>
                          <a:ea typeface="+mn-ea"/>
                          <a:cs typeface="+mn-cs"/>
                        </a:rPr>
                        <a:t>The RUN instruction will execute any commands in a new layer on top of the current image and commit the results.</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COPY</a:t>
                      </a:r>
                      <a:r>
                        <a:rPr lang="en-US" baseline="0" dirty="0" smtClean="0"/>
                        <a:t> &amp; ADD </a:t>
                      </a:r>
                      <a:r>
                        <a:rPr lang="en-US" dirty="0" smtClean="0"/>
                        <a:t>commands</a:t>
                      </a:r>
                      <a:r>
                        <a:rPr lang="en-US" baseline="0" dirty="0" smtClean="0"/>
                        <a:t> in Dockerfile are the same.</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Which of the following</a:t>
                      </a:r>
                      <a:r>
                        <a:rPr lang="en-US" sz="1800" kern="1200" baseline="0" dirty="0" smtClean="0">
                          <a:solidFill>
                            <a:schemeClr val="tx1"/>
                          </a:solidFill>
                          <a:latin typeface="+mn-lt"/>
                          <a:ea typeface="+mn-ea"/>
                          <a:cs typeface="+mn-cs"/>
                        </a:rPr>
                        <a:t> Docker commands are used during during Docker RUN phase?</a:t>
                      </a:r>
                      <a:endParaRPr lang="en-US" sz="1800" kern="1200" dirty="0" smtClean="0">
                        <a:solidFill>
                          <a:schemeClr val="tx1"/>
                        </a:solidFill>
                        <a:latin typeface="+mn-lt"/>
                        <a:ea typeface="+mn-ea"/>
                        <a:cs typeface="+mn-cs"/>
                      </a:endParaRPr>
                    </a:p>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buFont typeface="+mj-lt"/>
                        <a:buAutoNum type="alphaUcPeriod"/>
                      </a:pPr>
                      <a:r>
                        <a:rPr lang="en-US" dirty="0" smtClean="0"/>
                        <a:t>CMD</a:t>
                      </a:r>
                    </a:p>
                    <a:p>
                      <a:pPr marL="228600" indent="-228600">
                        <a:buFont typeface="+mj-lt"/>
                        <a:buAutoNum type="alphaUcPeriod"/>
                      </a:pPr>
                      <a:r>
                        <a:rPr lang="en-US" dirty="0" smtClean="0"/>
                        <a:t>MAINTAINER </a:t>
                      </a:r>
                    </a:p>
                    <a:p>
                      <a:pPr marL="228600" indent="-228600">
                        <a:buFont typeface="+mj-lt"/>
                        <a:buAutoNum type="alphaUcPeriod"/>
                      </a:pPr>
                      <a:r>
                        <a:rPr lang="en-US" dirty="0" smtClean="0"/>
                        <a:t>RUN </a:t>
                      </a:r>
                    </a:p>
                    <a:p>
                      <a:pPr marL="228600" indent="-228600">
                        <a:buFont typeface="+mj-lt"/>
                        <a:buAutoNum type="alphaUcPeriod"/>
                      </a:pPr>
                      <a:r>
                        <a:rPr lang="en-US" dirty="0" smtClean="0"/>
                        <a:t>COPY </a:t>
                      </a:r>
                    </a:p>
                    <a:p>
                      <a:pPr marL="228600" indent="-228600">
                        <a:buFont typeface="+mj-lt"/>
                        <a:buAutoNum type="alphaUcPeriod"/>
                      </a:pPr>
                      <a:r>
                        <a:rPr lang="en-US" dirty="0" smtClean="0"/>
                        <a:t>EXPOSE </a:t>
                      </a:r>
                    </a:p>
                    <a:p>
                      <a:pPr marL="228600" indent="-228600">
                        <a:buFont typeface="+mj-lt"/>
                        <a:buAutoNum type="alphaUcPeriod"/>
                      </a:pPr>
                      <a:r>
                        <a:rPr lang="en-US" dirty="0" smtClean="0"/>
                        <a:t>ONBUILD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1918314" y="1477620"/>
            <a:ext cx="6893422" cy="830997"/>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endParaRPr lang="en-US" sz="2400" dirty="0">
              <a:solidFill>
                <a:srgbClr val="959595"/>
              </a:solidFill>
            </a:endParaRPr>
          </a:p>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7" name="TextBox 6"/>
          <p:cNvSpPr txBox="1"/>
          <p:nvPr/>
        </p:nvSpPr>
        <p:spPr>
          <a:xfrm rot="20708730">
            <a:off x="9377341" y="1028356"/>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37613883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prstGeom prst="rect">
            <a:avLst/>
          </a:prstGeom>
        </p:spPr>
        <p:txBody>
          <a:bodyPr/>
          <a:lstStyle/>
          <a:p>
            <a:r>
              <a:rPr lang="en-US" dirty="0">
                <a:solidFill>
                  <a:srgbClr val="959595"/>
                </a:solidFill>
              </a:rPr>
              <a:t>Docker Containers: </a:t>
            </a:r>
            <a:r>
              <a:rPr lang="en-US" dirty="0" smtClean="0">
                <a:solidFill>
                  <a:srgbClr val="959595"/>
                </a:solidFill>
              </a:rPr>
              <a:t>Overview</a:t>
            </a:r>
            <a:endParaRPr lang="en-US" dirty="0">
              <a:solidFill>
                <a:srgbClr val="959595"/>
              </a:solidFill>
            </a:endParaRPr>
          </a:p>
          <a:p>
            <a:r>
              <a:rPr lang="en-US" dirty="0" smtClean="0">
                <a:solidFill>
                  <a:srgbClr val="959595"/>
                </a:solidFill>
              </a:rPr>
              <a:t>Dockerfile</a:t>
            </a:r>
            <a:endParaRPr lang="en-US" dirty="0">
              <a:solidFill>
                <a:srgbClr val="959595"/>
              </a:solidFill>
            </a:endParaRPr>
          </a:p>
          <a:p>
            <a:r>
              <a:rPr lang="en-US" sz="2800" b="1" i="1" u="sng" dirty="0"/>
              <a:t>Docker </a:t>
            </a:r>
            <a:r>
              <a:rPr lang="en-US" sz="2800" b="1" i="1" u="sng" dirty="0" smtClean="0"/>
              <a:t>Containers </a:t>
            </a:r>
            <a:r>
              <a:rPr lang="en-US" sz="2800" b="1" i="1" u="sng" dirty="0"/>
              <a:t>Commands</a:t>
            </a:r>
          </a:p>
          <a:p>
            <a:pPr marL="457200" indent="-457200"/>
            <a:r>
              <a:rPr lang="en-US" dirty="0" smtClean="0">
                <a:solidFill>
                  <a:srgbClr val="959595"/>
                </a:solidFill>
              </a:rPr>
              <a:t>AT&amp;T </a:t>
            </a:r>
            <a:r>
              <a:rPr lang="en-US" dirty="0">
                <a:solidFill>
                  <a:srgbClr val="959595"/>
                </a:solidFill>
              </a:rPr>
              <a:t>Eco – AJSC6 </a:t>
            </a:r>
            <a:r>
              <a:rPr lang="en-US" dirty="0" smtClean="0">
                <a:solidFill>
                  <a:srgbClr val="959595"/>
                </a:solidFill>
              </a:rPr>
              <a:t>Pipeline </a:t>
            </a:r>
            <a:endParaRPr lang="en-US" dirty="0">
              <a:solidFill>
                <a:srgbClr val="959595"/>
              </a:solidFill>
            </a:endParaRPr>
          </a:p>
        </p:txBody>
      </p:sp>
      <p:sp>
        <p:nvSpPr>
          <p:cNvPr id="6" name="Title 5"/>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31386509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29</a:t>
            </a:fld>
            <a:r>
              <a:rPr lang="en-US" dirty="0" smtClean="0"/>
              <a:t> </a:t>
            </a:r>
            <a:endParaRPr lang="en-US" dirty="0"/>
          </a:p>
        </p:txBody>
      </p:sp>
      <p:sp>
        <p:nvSpPr>
          <p:cNvPr id="4" name="Title 3"/>
          <p:cNvSpPr>
            <a:spLocks noGrp="1"/>
          </p:cNvSpPr>
          <p:nvPr>
            <p:ph type="title"/>
          </p:nvPr>
        </p:nvSpPr>
        <p:spPr/>
        <p:txBody>
          <a:bodyPr/>
          <a:lstStyle/>
          <a:p>
            <a:r>
              <a:rPr lang="en-US" dirty="0"/>
              <a:t>AJSC6 Build Docker Image</a:t>
            </a:r>
          </a:p>
        </p:txBody>
      </p:sp>
      <p:sp>
        <p:nvSpPr>
          <p:cNvPr id="5" name="Oval 4" title="Section circle"/>
          <p:cNvSpPr/>
          <p:nvPr/>
        </p:nvSpPr>
        <p:spPr>
          <a:xfrm>
            <a:off x="11500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6" name="Oval 5" title="Section circle"/>
          <p:cNvSpPr/>
          <p:nvPr/>
        </p:nvSpPr>
        <p:spPr>
          <a:xfrm>
            <a:off x="11385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 name="Oval 6" title="Section circle"/>
          <p:cNvSpPr/>
          <p:nvPr/>
        </p:nvSpPr>
        <p:spPr>
          <a:xfrm>
            <a:off x="112707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8" name="Oval 7" title="Section circle"/>
          <p:cNvSpPr/>
          <p:nvPr/>
        </p:nvSpPr>
        <p:spPr>
          <a:xfrm>
            <a:off x="111564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9" name="Oval 8" title="Section circle"/>
          <p:cNvSpPr/>
          <p:nvPr/>
        </p:nvSpPr>
        <p:spPr>
          <a:xfrm>
            <a:off x="1104060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0" name="Text Placeholder 9"/>
          <p:cNvSpPr>
            <a:spLocks noGrp="1"/>
          </p:cNvSpPr>
          <p:nvPr>
            <p:ph type="body" sz="quarter" idx="13"/>
          </p:nvPr>
        </p:nvSpPr>
        <p:spPr>
          <a:xfrm>
            <a:off x="488897" y="1183368"/>
            <a:ext cx="11211106" cy="4811713"/>
          </a:xfrm>
        </p:spPr>
        <p:txBody>
          <a:bodyPr/>
          <a:lstStyle/>
          <a:p>
            <a:r>
              <a:rPr lang="en-US" dirty="0" smtClean="0"/>
              <a:t>The 5 </a:t>
            </a:r>
            <a:r>
              <a:rPr lang="en-US" dirty="0"/>
              <a:t>B</a:t>
            </a:r>
            <a:r>
              <a:rPr lang="en-US" dirty="0" smtClean="0"/>
              <a:t>uilding Blocks</a:t>
            </a:r>
            <a:endParaRPr lang="en-US" dirty="0"/>
          </a:p>
        </p:txBody>
      </p:sp>
      <p:grpSp>
        <p:nvGrpSpPr>
          <p:cNvPr id="11" name="Group 10"/>
          <p:cNvGrpSpPr/>
          <p:nvPr/>
        </p:nvGrpSpPr>
        <p:grpSpPr>
          <a:xfrm>
            <a:off x="488897" y="1698171"/>
            <a:ext cx="9895648" cy="4112715"/>
            <a:chOff x="542792" y="1230602"/>
            <a:chExt cx="11090408" cy="4875519"/>
          </a:xfrm>
        </p:grpSpPr>
        <p:sp>
          <p:nvSpPr>
            <p:cNvPr id="12" name="מלבן 4"/>
            <p:cNvSpPr/>
            <p:nvPr/>
          </p:nvSpPr>
          <p:spPr>
            <a:xfrm>
              <a:off x="542792" y="123060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Choose </a:t>
              </a:r>
              <a:r>
                <a:rPr lang="en-US" sz="3500" b="1" dirty="0" smtClean="0"/>
                <a:t>Base </a:t>
              </a:r>
              <a:r>
                <a:rPr lang="en-US" sz="3500" b="1" dirty="0"/>
                <a:t>I</a:t>
              </a:r>
              <a:r>
                <a:rPr lang="en-US" sz="3500" b="1" dirty="0" smtClean="0"/>
                <a:t>mage</a:t>
              </a:r>
              <a:endParaRPr lang="en-US" sz="3500" b="1" dirty="0"/>
            </a:p>
          </p:txBody>
        </p:sp>
        <p:sp>
          <p:nvSpPr>
            <p:cNvPr id="13" name="מלבן 5"/>
            <p:cNvSpPr/>
            <p:nvPr/>
          </p:nvSpPr>
          <p:spPr>
            <a:xfrm>
              <a:off x="1187313" y="227848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Create Dockerfile</a:t>
              </a:r>
            </a:p>
          </p:txBody>
        </p:sp>
        <p:sp>
          <p:nvSpPr>
            <p:cNvPr id="14" name="מלבן 7"/>
            <p:cNvSpPr/>
            <p:nvPr/>
          </p:nvSpPr>
          <p:spPr>
            <a:xfrm>
              <a:off x="1831834" y="332636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Build Image</a:t>
              </a:r>
              <a:endParaRPr lang="en-US" sz="3500" kern="1200" dirty="0"/>
            </a:p>
          </p:txBody>
        </p:sp>
        <p:sp>
          <p:nvSpPr>
            <p:cNvPr id="15" name="מלבן 8"/>
            <p:cNvSpPr/>
            <p:nvPr/>
          </p:nvSpPr>
          <p:spPr>
            <a:xfrm>
              <a:off x="2476355" y="4374242"/>
              <a:ext cx="8496000"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Upload Image to AT&amp;T </a:t>
              </a:r>
              <a:r>
                <a:rPr lang="en-US" sz="3500" b="1" dirty="0" smtClean="0"/>
                <a:t>R</a:t>
              </a:r>
              <a:r>
                <a:rPr lang="en-US" sz="3500" b="1" kern="1200" dirty="0" smtClean="0"/>
                <a:t>egistry</a:t>
              </a:r>
              <a:endParaRPr lang="en-US" sz="3500" kern="1200" dirty="0"/>
            </a:p>
          </p:txBody>
        </p:sp>
        <p:sp>
          <p:nvSpPr>
            <p:cNvPr id="16" name="מלבן 9"/>
            <p:cNvSpPr/>
            <p:nvPr/>
          </p:nvSpPr>
          <p:spPr>
            <a:xfrm>
              <a:off x="3120875" y="5422121"/>
              <a:ext cx="8512325"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Start Container</a:t>
              </a:r>
              <a:endParaRPr lang="en-US" sz="3500" kern="1200" dirty="0"/>
            </a:p>
          </p:txBody>
        </p:sp>
        <p:sp>
          <p:nvSpPr>
            <p:cNvPr id="17" name="חץ ימינה מקווקו 10"/>
            <p:cNvSpPr/>
            <p:nvPr/>
          </p:nvSpPr>
          <p:spPr>
            <a:xfrm rot="5400000">
              <a:off x="8729909" y="1455605"/>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8" name="חץ ימינה מקווקו 11"/>
            <p:cNvSpPr/>
            <p:nvPr/>
          </p:nvSpPr>
          <p:spPr>
            <a:xfrm rot="5400000">
              <a:off x="9359241" y="2503482"/>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9" name="חץ ימינה מקווקו 12"/>
            <p:cNvSpPr/>
            <p:nvPr/>
          </p:nvSpPr>
          <p:spPr>
            <a:xfrm rot="5400000">
              <a:off x="10000653" y="3551362"/>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20" name="חץ ימינה מקווקו 13"/>
            <p:cNvSpPr/>
            <p:nvPr/>
          </p:nvSpPr>
          <p:spPr>
            <a:xfrm rot="5400000">
              <a:off x="10642065" y="4599242"/>
              <a:ext cx="990000" cy="540000"/>
            </a:xfrm>
            <a:prstGeom prst="striped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grpSp>
      <p:sp>
        <p:nvSpPr>
          <p:cNvPr id="21" name="Oval 20" title="Section circle"/>
          <p:cNvSpPr/>
          <p:nvPr/>
        </p:nvSpPr>
        <p:spPr>
          <a:xfrm>
            <a:off x="1092008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080419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068989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4" name="Oval 23" title="Section circle"/>
          <p:cNvSpPr/>
          <p:nvPr/>
        </p:nvSpPr>
        <p:spPr>
          <a:xfrm>
            <a:off x="1057559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5" name="Oval 24" title="Section circle"/>
          <p:cNvSpPr/>
          <p:nvPr/>
        </p:nvSpPr>
        <p:spPr>
          <a:xfrm>
            <a:off x="10459704"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6" name="Oval 25"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Rectangle 26"/>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sp>
        <p:nvSpPr>
          <p:cNvPr id="28" name="Oval 27"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640064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type="body" sz="quarter" idx="13"/>
          </p:nvPr>
        </p:nvSpPr>
        <p:spPr>
          <a:xfrm>
            <a:off x="490938" y="1785257"/>
            <a:ext cx="4881162" cy="4488542"/>
          </a:xfrm>
          <a:ln w="28575">
            <a:solidFill>
              <a:srgbClr val="009FDB"/>
            </a:solidFill>
          </a:ln>
        </p:spPr>
        <p:txBody>
          <a:bodyPr/>
          <a:lstStyle/>
          <a:p>
            <a:pPr marL="0" indent="3175" algn="ctr">
              <a:tabLst>
                <a:tab pos="2971800" algn="r"/>
              </a:tabLst>
            </a:pPr>
            <a:endParaRPr lang="en-US" sz="800" b="1" u="sng" dirty="0" smtClean="0">
              <a:solidFill>
                <a:srgbClr val="191919"/>
              </a:solidFill>
            </a:endParaRPr>
          </a:p>
          <a:p>
            <a:pPr marL="0" indent="3175" algn="ctr">
              <a:tabLst>
                <a:tab pos="2971800" algn="r"/>
              </a:tabLst>
            </a:pPr>
            <a:r>
              <a:rPr lang="en-US" sz="2000" b="1" u="sng" dirty="0" smtClean="0">
                <a:solidFill>
                  <a:srgbClr val="191919"/>
                </a:solidFill>
              </a:rPr>
              <a:t>Your Course </a:t>
            </a:r>
            <a:r>
              <a:rPr lang="en-US" sz="2000" b="1" u="sng" dirty="0">
                <a:solidFill>
                  <a:srgbClr val="191919"/>
                </a:solidFill>
              </a:rPr>
              <a:t>Overview</a:t>
            </a:r>
          </a:p>
          <a:p>
            <a:pPr marL="63500" lvl="1">
              <a:tabLst>
                <a:tab pos="2971800" algn="r"/>
              </a:tabLst>
            </a:pPr>
            <a:r>
              <a:rPr lang="en-US" dirty="0">
                <a:solidFill>
                  <a:srgbClr val="191919"/>
                </a:solidFill>
              </a:rPr>
              <a:t>This course explains </a:t>
            </a:r>
            <a:r>
              <a:rPr lang="en-US" dirty="0" smtClean="0">
                <a:solidFill>
                  <a:srgbClr val="191919"/>
                </a:solidFill>
              </a:rPr>
              <a:t>how </a:t>
            </a:r>
            <a:r>
              <a:rPr lang="en-US" dirty="0">
                <a:solidFill>
                  <a:srgbClr val="191919"/>
                </a:solidFill>
              </a:rPr>
              <a:t>D</a:t>
            </a:r>
            <a:r>
              <a:rPr lang="en-US" dirty="0" smtClean="0">
                <a:solidFill>
                  <a:srgbClr val="191919"/>
                </a:solidFill>
              </a:rPr>
              <a:t>ocker containers are being used part of CDP runtime environment and especially when using AJSC6. </a:t>
            </a:r>
            <a:r>
              <a:rPr lang="en-US" dirty="0"/>
              <a:t>This course explains advanced concepts that a developer may want or need to understand to take advantage of some advanced capabilities of Docker containers.  This course provides more detailed information about Docker. </a:t>
            </a:r>
            <a:r>
              <a:rPr lang="en-US" dirty="0" smtClean="0">
                <a:solidFill>
                  <a:srgbClr val="191919"/>
                </a:solidFill>
              </a:rPr>
              <a:t/>
            </a:r>
            <a:br>
              <a:rPr lang="en-US" dirty="0" smtClean="0">
                <a:solidFill>
                  <a:srgbClr val="191919"/>
                </a:solidFill>
              </a:rPr>
            </a:br>
            <a:r>
              <a:rPr lang="en-US" dirty="0">
                <a:solidFill>
                  <a:srgbClr val="191919"/>
                </a:solidFill>
              </a:rPr>
              <a:t/>
            </a:r>
            <a:br>
              <a:rPr lang="en-US" dirty="0">
                <a:solidFill>
                  <a:srgbClr val="191919"/>
                </a:solidFill>
              </a:rPr>
            </a:br>
            <a:r>
              <a:rPr lang="en-US" dirty="0">
                <a:solidFill>
                  <a:srgbClr val="191919"/>
                </a:solidFill>
              </a:rPr>
              <a:t>You can work through the course at your own pace. </a:t>
            </a:r>
            <a:r>
              <a:rPr lang="en-US" dirty="0" smtClean="0">
                <a:solidFill>
                  <a:srgbClr val="191919"/>
                </a:solidFill>
              </a:rPr>
              <a:t>  </a:t>
            </a:r>
            <a:r>
              <a:rPr lang="en-US" dirty="0">
                <a:solidFill>
                  <a:srgbClr val="191919"/>
                </a:solidFill>
              </a:rPr>
              <a:t>It </a:t>
            </a:r>
            <a:r>
              <a:rPr lang="en-US" dirty="0" smtClean="0">
                <a:solidFill>
                  <a:srgbClr val="191919"/>
                </a:solidFill>
              </a:rPr>
              <a:t>may </a:t>
            </a:r>
            <a:r>
              <a:rPr lang="en-US" dirty="0">
                <a:solidFill>
                  <a:srgbClr val="191919"/>
                </a:solidFill>
              </a:rPr>
              <a:t>take </a:t>
            </a:r>
            <a:r>
              <a:rPr lang="en-US" dirty="0" smtClean="0">
                <a:solidFill>
                  <a:srgbClr val="191919"/>
                </a:solidFill>
              </a:rPr>
              <a:t>1 </a:t>
            </a:r>
            <a:r>
              <a:rPr lang="en-US" dirty="0">
                <a:solidFill>
                  <a:srgbClr val="191919"/>
                </a:solidFill>
              </a:rPr>
              <a:t>to </a:t>
            </a:r>
            <a:r>
              <a:rPr lang="en-US" dirty="0" smtClean="0">
                <a:solidFill>
                  <a:srgbClr val="191919"/>
                </a:solidFill>
              </a:rPr>
              <a:t>2 hours </a:t>
            </a:r>
            <a:r>
              <a:rPr lang="en-US" dirty="0">
                <a:solidFill>
                  <a:srgbClr val="191919"/>
                </a:solidFill>
              </a:rPr>
              <a:t>to </a:t>
            </a:r>
            <a:r>
              <a:rPr lang="en-US" dirty="0" smtClean="0">
                <a:solidFill>
                  <a:srgbClr val="191919"/>
                </a:solidFill>
              </a:rPr>
              <a:t>complete this course, including the self-check exercises.</a:t>
            </a:r>
          </a:p>
          <a:p>
            <a:pPr marL="114300" algn="ctr">
              <a:tabLst>
                <a:tab pos="2971800" algn="r"/>
              </a:tabLst>
            </a:pPr>
            <a:endParaRPr lang="en-US" sz="800" dirty="0" smtClean="0">
              <a:solidFill>
                <a:srgbClr val="191919"/>
              </a:solidFill>
            </a:endParaRPr>
          </a:p>
          <a:p>
            <a:pPr marL="0" indent="3175" algn="ctr">
              <a:tabLst>
                <a:tab pos="2971800" algn="r"/>
              </a:tabLst>
            </a:pPr>
            <a:r>
              <a:rPr lang="en-US" sz="2000" b="1" u="sng" dirty="0" smtClean="0">
                <a:solidFill>
                  <a:srgbClr val="191919"/>
                </a:solidFill>
              </a:rPr>
              <a:t>Intended </a:t>
            </a:r>
            <a:r>
              <a:rPr lang="en-US" sz="2000" b="1" u="sng" dirty="0">
                <a:solidFill>
                  <a:srgbClr val="191919"/>
                </a:solidFill>
              </a:rPr>
              <a:t>Audience</a:t>
            </a:r>
          </a:p>
          <a:p>
            <a:pPr marL="63500" lvl="1" algn="ctr">
              <a:tabLst>
                <a:tab pos="2971800" algn="r"/>
              </a:tabLst>
            </a:pPr>
            <a:r>
              <a:rPr lang="en-US" dirty="0" smtClean="0">
                <a:solidFill>
                  <a:srgbClr val="191919"/>
                </a:solidFill>
              </a:rPr>
              <a:t>Operations , Developers , </a:t>
            </a:r>
            <a:r>
              <a:rPr lang="en-US" dirty="0">
                <a:solidFill>
                  <a:srgbClr val="191919"/>
                </a:solidFill>
              </a:rPr>
              <a:t>Architects</a:t>
            </a:r>
          </a:p>
          <a:p>
            <a:pPr marL="114300" lvl="0" algn="ctr">
              <a:tabLst>
                <a:tab pos="2971800" algn="r"/>
              </a:tabLst>
            </a:pPr>
            <a:endParaRPr lang="en-US" sz="800" dirty="0">
              <a:solidFill>
                <a:srgbClr val="191919"/>
              </a:solidFill>
            </a:endParaRPr>
          </a:p>
          <a:p>
            <a:pPr marL="0" lvl="0" indent="3175" algn="ctr">
              <a:tabLst>
                <a:tab pos="2971800" algn="r"/>
              </a:tabLst>
            </a:pPr>
            <a:r>
              <a:rPr lang="en-US" sz="2000" b="1" u="sng" dirty="0">
                <a:solidFill>
                  <a:srgbClr val="191919"/>
                </a:solidFill>
              </a:rPr>
              <a:t>Prerequisites</a:t>
            </a:r>
          </a:p>
          <a:p>
            <a:pPr marL="63500" lvl="1" algn="ctr">
              <a:tabLst>
                <a:tab pos="2971800" algn="r"/>
              </a:tabLst>
            </a:pPr>
            <a:r>
              <a:rPr lang="en-US" dirty="0" smtClean="0"/>
              <a:t>None</a:t>
            </a:r>
          </a:p>
          <a:p>
            <a:pPr lvl="2"/>
            <a:endParaRPr lang="en-US" dirty="0" smtClean="0"/>
          </a:p>
        </p:txBody>
      </p:sp>
      <p:sp>
        <p:nvSpPr>
          <p:cNvPr id="12" name="Text Placeholder 2"/>
          <p:cNvSpPr txBox="1">
            <a:spLocks/>
          </p:cNvSpPr>
          <p:nvPr/>
        </p:nvSpPr>
        <p:spPr>
          <a:xfrm>
            <a:off x="5740400" y="684621"/>
            <a:ext cx="5499100" cy="5589178"/>
          </a:xfrm>
          <a:prstGeom prst="rect">
            <a:avLst/>
          </a:prstGeom>
          <a:ln w="28575">
            <a:solidFill>
              <a:srgbClr val="009FDB"/>
            </a:solidFill>
          </a:ln>
        </p:spPr>
        <p:txBody>
          <a:bodyPr vert="horz" lIns="0" tIns="0" rIns="0" bIns="0" rtlCol="0">
            <a:noAutofit/>
          </a:bodyPr>
          <a:lstStyle>
            <a:lvl1pPr marL="339725" indent="-339725"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indent="0" algn="ctr"/>
            <a:endParaRPr lang="en-US" sz="800" b="1" u="sng" dirty="0" smtClean="0">
              <a:solidFill>
                <a:srgbClr val="191919"/>
              </a:solidFill>
            </a:endParaRPr>
          </a:p>
          <a:p>
            <a:pPr marL="114300" indent="0" algn="ctr"/>
            <a:r>
              <a:rPr lang="en-US" sz="2000" b="1" u="sng" dirty="0" smtClean="0">
                <a:solidFill>
                  <a:srgbClr val="191919"/>
                </a:solidFill>
              </a:rPr>
              <a:t>Your Course Outline</a:t>
            </a:r>
          </a:p>
          <a:p>
            <a:pPr marL="342900" lvl="2" indent="-225425">
              <a:spcAft>
                <a:spcPts val="0"/>
              </a:spcAft>
            </a:pPr>
            <a:r>
              <a:rPr lang="en-US" sz="1600" b="1" dirty="0">
                <a:solidFill>
                  <a:srgbClr val="191919"/>
                </a:solidFill>
              </a:rPr>
              <a:t>Docker Containers: </a:t>
            </a:r>
            <a:r>
              <a:rPr lang="en-US" sz="1600" b="1" dirty="0" smtClean="0">
                <a:solidFill>
                  <a:srgbClr val="191919"/>
                </a:solidFill>
              </a:rPr>
              <a:t>Overview</a:t>
            </a:r>
          </a:p>
          <a:p>
            <a:pPr marL="571500" lvl="3" indent="-225425">
              <a:spcAft>
                <a:spcPts val="0"/>
              </a:spcAft>
            </a:pPr>
            <a:r>
              <a:rPr lang="en-US" sz="1600" dirty="0" smtClean="0">
                <a:solidFill>
                  <a:srgbClr val="191919"/>
                </a:solidFill>
              </a:rPr>
              <a:t>Introduces </a:t>
            </a:r>
            <a:r>
              <a:rPr lang="en-US" sz="1600" dirty="0">
                <a:solidFill>
                  <a:srgbClr val="191919"/>
                </a:solidFill>
              </a:rPr>
              <a:t>the </a:t>
            </a:r>
            <a:r>
              <a:rPr lang="en-US" sz="1600" dirty="0" smtClean="0">
                <a:solidFill>
                  <a:srgbClr val="191919"/>
                </a:solidFill>
              </a:rPr>
              <a:t>basic concept of Dockers containers.</a:t>
            </a:r>
          </a:p>
          <a:p>
            <a:pPr marL="342900" lvl="2" indent="-225425">
              <a:spcAft>
                <a:spcPts val="0"/>
              </a:spcAft>
            </a:pPr>
            <a:r>
              <a:rPr lang="en-US" sz="1600" b="1" dirty="0" err="1">
                <a:solidFill>
                  <a:srgbClr val="191919"/>
                </a:solidFill>
              </a:rPr>
              <a:t>Dockerfile</a:t>
            </a:r>
            <a:r>
              <a:rPr lang="en-US" sz="1600" b="1" dirty="0">
                <a:solidFill>
                  <a:srgbClr val="191919"/>
                </a:solidFill>
              </a:rPr>
              <a:t> </a:t>
            </a:r>
            <a:endParaRPr lang="en-US" sz="1600" b="1" dirty="0" smtClean="0">
              <a:solidFill>
                <a:srgbClr val="191919"/>
              </a:solidFill>
            </a:endParaRPr>
          </a:p>
          <a:p>
            <a:pPr marL="571500" lvl="3" indent="-225425">
              <a:spcAft>
                <a:spcPts val="0"/>
              </a:spcAft>
            </a:pPr>
            <a:r>
              <a:rPr lang="en-US" sz="1600" dirty="0" smtClean="0">
                <a:solidFill>
                  <a:srgbClr val="191919"/>
                </a:solidFill>
              </a:rPr>
              <a:t>How to create Docker Image </a:t>
            </a:r>
            <a:endParaRPr lang="en-US" sz="1600" dirty="0">
              <a:solidFill>
                <a:srgbClr val="191919"/>
              </a:solidFill>
            </a:endParaRPr>
          </a:p>
          <a:p>
            <a:pPr marL="342900" lvl="2" indent="-225425">
              <a:spcAft>
                <a:spcPts val="0"/>
              </a:spcAft>
            </a:pPr>
            <a:r>
              <a:rPr lang="en-US" sz="1600" b="1" dirty="0">
                <a:solidFill>
                  <a:srgbClr val="191919"/>
                </a:solidFill>
              </a:rPr>
              <a:t>Docker Container Commands</a:t>
            </a:r>
          </a:p>
          <a:p>
            <a:pPr marL="685800" lvl="3" indent="-225425">
              <a:spcAft>
                <a:spcPts val="0"/>
              </a:spcAft>
            </a:pPr>
            <a:r>
              <a:rPr lang="en-US" sz="1600" dirty="0" smtClean="0">
                <a:solidFill>
                  <a:srgbClr val="191919"/>
                </a:solidFill>
              </a:rPr>
              <a:t>How to manage and deploy Docker containers</a:t>
            </a:r>
            <a:endParaRPr lang="en-US" sz="1600" dirty="0">
              <a:solidFill>
                <a:srgbClr val="191919"/>
              </a:solidFill>
            </a:endParaRPr>
          </a:p>
          <a:p>
            <a:pPr marL="342900" lvl="2" indent="-225425">
              <a:spcAft>
                <a:spcPts val="0"/>
              </a:spcAft>
            </a:pPr>
            <a:r>
              <a:rPr lang="en-US" sz="1600" b="1" dirty="0">
                <a:solidFill>
                  <a:srgbClr val="191919"/>
                </a:solidFill>
              </a:rPr>
              <a:t>AT&amp;T Eco – AJSC6 Pipeline </a:t>
            </a:r>
          </a:p>
          <a:p>
            <a:pPr marL="685800" lvl="3" indent="-225425">
              <a:spcAft>
                <a:spcPts val="0"/>
              </a:spcAft>
            </a:pPr>
            <a:r>
              <a:rPr lang="en-US" sz="1600" dirty="0" smtClean="0">
                <a:solidFill>
                  <a:srgbClr val="191919"/>
                </a:solidFill>
              </a:rPr>
              <a:t>AJSC6 Pipeline flow</a:t>
            </a:r>
            <a:endParaRPr lang="en-US" sz="1600" dirty="0">
              <a:solidFill>
                <a:srgbClr val="191919"/>
              </a:solidFill>
            </a:endParaRPr>
          </a:p>
        </p:txBody>
      </p:sp>
      <p:grpSp>
        <p:nvGrpSpPr>
          <p:cNvPr id="28" name="Group 27"/>
          <p:cNvGrpSpPr/>
          <p:nvPr/>
        </p:nvGrpSpPr>
        <p:grpSpPr>
          <a:xfrm>
            <a:off x="1661589" y="1147043"/>
            <a:ext cx="2481262" cy="413006"/>
            <a:chOff x="547689" y="577595"/>
            <a:chExt cx="2481262" cy="413006"/>
          </a:xfrm>
        </p:grpSpPr>
        <p:grpSp>
          <p:nvGrpSpPr>
            <p:cNvPr id="20" name="Group 19"/>
            <p:cNvGrpSpPr/>
            <p:nvPr/>
          </p:nvGrpSpPr>
          <p:grpSpPr>
            <a:xfrm>
              <a:off x="547689" y="577595"/>
              <a:ext cx="1344612" cy="413006"/>
              <a:chOff x="1296988" y="571244"/>
              <a:chExt cx="2130441" cy="733335"/>
            </a:xfrm>
          </p:grpSpPr>
          <p:sp>
            <p:nvSpPr>
              <p:cNvPr id="2" name="Diagonal Stripe 1"/>
              <p:cNvSpPr/>
              <p:nvPr/>
            </p:nvSpPr>
            <p:spPr>
              <a:xfrm>
                <a:off x="1296988" y="571244"/>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3" name="Diagonal Stripe 12"/>
              <p:cNvSpPr/>
              <p:nvPr/>
            </p:nvSpPr>
            <p:spPr>
              <a:xfrm>
                <a:off x="1601788" y="571244"/>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4" name="Diagonal Stripe 13"/>
              <p:cNvSpPr/>
              <p:nvPr/>
            </p:nvSpPr>
            <p:spPr>
              <a:xfrm>
                <a:off x="1904977" y="571331"/>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6" name="Diagonal Stripe 15"/>
              <p:cNvSpPr/>
              <p:nvPr/>
            </p:nvSpPr>
            <p:spPr>
              <a:xfrm>
                <a:off x="2209777" y="571331"/>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7" name="Diagonal Stripe 16"/>
              <p:cNvSpPr/>
              <p:nvPr/>
            </p:nvSpPr>
            <p:spPr>
              <a:xfrm>
                <a:off x="2513959" y="571331"/>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8" name="Diagonal Stripe 17"/>
              <p:cNvSpPr/>
              <p:nvPr/>
            </p:nvSpPr>
            <p:spPr>
              <a:xfrm>
                <a:off x="2817829" y="571244"/>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grpSp>
        <p:grpSp>
          <p:nvGrpSpPr>
            <p:cNvPr id="21" name="Group 20"/>
            <p:cNvGrpSpPr/>
            <p:nvPr/>
          </p:nvGrpSpPr>
          <p:grpSpPr>
            <a:xfrm>
              <a:off x="1684339" y="577595"/>
              <a:ext cx="1344612" cy="413006"/>
              <a:chOff x="1296988" y="571244"/>
              <a:chExt cx="2130441" cy="733335"/>
            </a:xfrm>
          </p:grpSpPr>
          <p:sp>
            <p:nvSpPr>
              <p:cNvPr id="22" name="Diagonal Stripe 21"/>
              <p:cNvSpPr/>
              <p:nvPr/>
            </p:nvSpPr>
            <p:spPr>
              <a:xfrm>
                <a:off x="1296988" y="571244"/>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3" name="Diagonal Stripe 22"/>
              <p:cNvSpPr/>
              <p:nvPr/>
            </p:nvSpPr>
            <p:spPr>
              <a:xfrm>
                <a:off x="1601788" y="571244"/>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4" name="Diagonal Stripe 23"/>
              <p:cNvSpPr/>
              <p:nvPr/>
            </p:nvSpPr>
            <p:spPr>
              <a:xfrm>
                <a:off x="1904977" y="571331"/>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5" name="Diagonal Stripe 24"/>
              <p:cNvSpPr/>
              <p:nvPr/>
            </p:nvSpPr>
            <p:spPr>
              <a:xfrm>
                <a:off x="2209777" y="571331"/>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6" name="Diagonal Stripe 25"/>
              <p:cNvSpPr/>
              <p:nvPr/>
            </p:nvSpPr>
            <p:spPr>
              <a:xfrm>
                <a:off x="2513959" y="571331"/>
                <a:ext cx="609600" cy="733248"/>
              </a:xfrm>
              <a:prstGeom prst="diagStrip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7" name="Diagonal Stripe 26"/>
              <p:cNvSpPr/>
              <p:nvPr/>
            </p:nvSpPr>
            <p:spPr>
              <a:xfrm>
                <a:off x="2817829" y="571244"/>
                <a:ext cx="609600" cy="733248"/>
              </a:xfrm>
              <a:prstGeom prst="diagStrip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solidFill>
                    <a:schemeClr val="tx1"/>
                  </a:solidFill>
                </a:endParaRPr>
              </a:p>
            </p:txBody>
          </p:sp>
        </p:grpSp>
      </p:grpSp>
      <p:sp>
        <p:nvSpPr>
          <p:cNvPr id="30" name="Rectangle 29"/>
          <p:cNvSpPr/>
          <p:nvPr/>
        </p:nvSpPr>
        <p:spPr>
          <a:xfrm>
            <a:off x="1800560" y="684621"/>
            <a:ext cx="2380391" cy="523220"/>
          </a:xfrm>
          <a:prstGeom prst="rect">
            <a:avLst/>
          </a:prstGeom>
          <a:noFill/>
        </p:spPr>
        <p:txBody>
          <a:bodyPr wrap="square" lIns="91440" tIns="45720" rIns="91440" bIns="45720">
            <a:spAutoFit/>
          </a:bodyPr>
          <a:lstStyle/>
          <a:p>
            <a:r>
              <a:rPr lang="en-US" sz="2800" b="1" dirty="0" smtClean="0">
                <a:ln w="0"/>
                <a:solidFill>
                  <a:schemeClr val="tx2"/>
                </a:solidFill>
                <a:effectLst>
                  <a:reflection blurRad="6350" stA="53000" endA="300" endPos="35500" dir="5400000" sy="-90000" algn="bl" rotWithShape="0"/>
                </a:effectLst>
              </a:rPr>
              <a:t>Q</a:t>
            </a: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u</a:t>
            </a:r>
            <a:r>
              <a:rPr lang="en-US" sz="2400" b="1" dirty="0" smtClean="0">
                <a:ln w="0"/>
                <a:solidFill>
                  <a:schemeClr val="tx2"/>
                </a:solidFill>
                <a:effectLst>
                  <a:reflection blurRad="6350" stA="53000" endA="300" endPos="35500" dir="5400000" sy="-90000" algn="bl" rotWithShape="0"/>
                </a:effectLst>
              </a:rPr>
              <a:t>i</a:t>
            </a: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c</a:t>
            </a:r>
            <a:r>
              <a:rPr lang="en-US" sz="2400" b="1" dirty="0" smtClean="0">
                <a:ln w="0"/>
                <a:solidFill>
                  <a:schemeClr val="tx2"/>
                </a:solidFill>
                <a:effectLst>
                  <a:reflection blurRad="6350" stA="53000" endA="300" endPos="35500" dir="5400000" sy="-90000" algn="bl" rotWithShape="0"/>
                </a:effectLst>
              </a:rPr>
              <a:t>k</a:t>
            </a: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a:t>
            </a:r>
            <a:r>
              <a:rPr lang="en-US" sz="2800" b="1" dirty="0" smtClean="0">
                <a:ln w="0"/>
                <a:solidFill>
                  <a:schemeClr val="tx2"/>
                </a:solidFill>
                <a:effectLst>
                  <a:reflection blurRad="6350" stA="53000" endA="300" endPos="35500" dir="5400000" sy="-90000" algn="bl" rotWithShape="0"/>
                </a:effectLst>
              </a:rPr>
              <a:t>V</a:t>
            </a: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i</a:t>
            </a:r>
            <a:r>
              <a:rPr lang="en-US" sz="2400" b="1" dirty="0" smtClean="0">
                <a:ln w="0"/>
                <a:solidFill>
                  <a:schemeClr val="tx2"/>
                </a:solidFill>
                <a:effectLst>
                  <a:reflection blurRad="6350" stA="53000" endA="300" endPos="35500" dir="5400000" sy="-90000" algn="bl" rotWithShape="0"/>
                </a:effectLst>
              </a:rPr>
              <a:t>e</a:t>
            </a: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w </a:t>
            </a:r>
            <a:r>
              <a:rPr lang="en-US" sz="2800" b="1" dirty="0" smtClean="0">
                <a:ln w="0"/>
                <a:solidFill>
                  <a:schemeClr val="tx2"/>
                </a:solidFill>
                <a:effectLst>
                  <a:reflection blurRad="6350" stA="53000" endA="300" endPos="35500" dir="5400000" sy="-90000" algn="bl" rotWithShape="0"/>
                </a:effectLst>
              </a:rPr>
              <a:t>P</a:t>
            </a: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a:t>
            </a:r>
            <a:r>
              <a:rPr lang="en-US" sz="2400" b="1" dirty="0" smtClean="0">
                <a:ln w="0"/>
                <a:solidFill>
                  <a:schemeClr val="tx2"/>
                </a:solidFill>
                <a:effectLst>
                  <a:reflection blurRad="6350" stA="53000" endA="300" endPos="35500" dir="5400000" sy="-90000" algn="bl" rotWithShape="0"/>
                </a:effectLst>
              </a:rPr>
              <a:t>g</a:t>
            </a:r>
            <a:r>
              <a:rPr lang="en-US" sz="2400" b="1"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e</a:t>
            </a:r>
          </a:p>
        </p:txBody>
      </p:sp>
    </p:spTree>
    <p:extLst>
      <p:ext uri="{BB962C8B-B14F-4D97-AF65-F5344CB8AC3E}">
        <p14:creationId xmlns:p14="http://schemas.microsoft.com/office/powerpoint/2010/main" val="41777030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30</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How to Build a Docker Image</a:t>
            </a:r>
          </a:p>
          <a:p>
            <a:pPr marL="0" lvl="2" indent="0">
              <a:buNone/>
            </a:pPr>
            <a:endParaRPr lang="en-US" sz="1800" dirty="0" smtClean="0"/>
          </a:p>
          <a:p>
            <a:pPr marL="0" lvl="2" indent="0">
              <a:buNone/>
            </a:pPr>
            <a:r>
              <a:rPr lang="en-US" sz="1800" dirty="0" smtClean="0"/>
              <a:t>Building a Docker image can be done in many ways.  </a:t>
            </a:r>
            <a:endParaRPr lang="en-US" sz="1800" dirty="0"/>
          </a:p>
          <a:p>
            <a:pPr lvl="2"/>
            <a:r>
              <a:rPr lang="en-US" dirty="0"/>
              <a:t>The traditional way is to use Docker Build command: </a:t>
            </a:r>
          </a:p>
          <a:p>
            <a:pPr marL="914400" lvl="3" indent="0">
              <a:buNone/>
            </a:pPr>
            <a:r>
              <a:rPr lang="en-US" sz="1800" dirty="0" smtClean="0">
                <a:solidFill>
                  <a:srgbClr val="009FDB"/>
                </a:solidFill>
              </a:rPr>
              <a:t>Docker </a:t>
            </a:r>
            <a:r>
              <a:rPr lang="en-US" sz="1800" dirty="0">
                <a:solidFill>
                  <a:srgbClr val="009FDB"/>
                </a:solidFill>
              </a:rPr>
              <a:t>build -t Dockercentral.it.att.com:5100/&lt;Namespace&gt;/&lt;Application Name&gt;:&lt;Version</a:t>
            </a:r>
            <a:r>
              <a:rPr lang="en-US" sz="1800" dirty="0" smtClean="0">
                <a:solidFill>
                  <a:srgbClr val="009FDB"/>
                </a:solidFill>
              </a:rPr>
              <a:t>&gt;. </a:t>
            </a:r>
          </a:p>
          <a:p>
            <a:pPr marL="457200" lvl="1"/>
            <a:endParaRPr lang="en-US" sz="1800" b="1" i="1" dirty="0">
              <a:solidFill>
                <a:srgbClr val="009FDB"/>
              </a:solidFill>
            </a:endParaRPr>
          </a:p>
          <a:p>
            <a:pPr marL="231775" lvl="1" indent="-7938"/>
            <a:r>
              <a:rPr lang="en-US" b="1" i="1" dirty="0" smtClean="0"/>
              <a:t>Note:  </a:t>
            </a:r>
            <a:r>
              <a:rPr lang="en-US" dirty="0" smtClean="0"/>
              <a:t>The </a:t>
            </a:r>
            <a:r>
              <a:rPr lang="en-US" dirty="0"/>
              <a:t>B</a:t>
            </a:r>
            <a:r>
              <a:rPr lang="en-US" dirty="0" smtClean="0"/>
              <a:t>uild </a:t>
            </a:r>
            <a:r>
              <a:rPr lang="en-US" dirty="0"/>
              <a:t>command will search for the </a:t>
            </a:r>
            <a:r>
              <a:rPr lang="en-US" dirty="0" smtClean="0"/>
              <a:t>Dockerfile </a:t>
            </a:r>
            <a:r>
              <a:rPr lang="en-US" dirty="0"/>
              <a:t>on the path where the command is </a:t>
            </a:r>
            <a:r>
              <a:rPr lang="en-US" dirty="0" smtClean="0"/>
              <a:t>executed.</a:t>
            </a: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smtClean="0"/>
          </a:p>
          <a:p>
            <a:endParaRPr lang="en-US" dirty="0" smtClean="0">
              <a:solidFill>
                <a:schemeClr val="tx2"/>
              </a:solidFill>
            </a:endParaRPr>
          </a:p>
        </p:txBody>
      </p:sp>
      <p:sp>
        <p:nvSpPr>
          <p:cNvPr id="4" name="Title 3"/>
          <p:cNvSpPr>
            <a:spLocks noGrp="1"/>
          </p:cNvSpPr>
          <p:nvPr>
            <p:ph type="title"/>
          </p:nvPr>
        </p:nvSpPr>
        <p:spPr/>
        <p:txBody>
          <a:bodyPr/>
          <a:lstStyle/>
          <a:p>
            <a:r>
              <a:rPr lang="en-US" dirty="0" smtClean="0"/>
              <a:t>AJSC6 Build Docker Image</a:t>
            </a:r>
            <a:endParaRPr lang="en-US" dirty="0"/>
          </a:p>
        </p:txBody>
      </p:sp>
      <p:sp>
        <p:nvSpPr>
          <p:cNvPr id="20" name="Rectangle 19"/>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sp>
        <p:nvSpPr>
          <p:cNvPr id="21" name="Oval 20" title="Section circle"/>
          <p:cNvSpPr/>
          <p:nvPr/>
        </p:nvSpPr>
        <p:spPr>
          <a:xfrm>
            <a:off x="11500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385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2707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4" name="Oval 23" title="Section circle"/>
          <p:cNvSpPr/>
          <p:nvPr/>
        </p:nvSpPr>
        <p:spPr>
          <a:xfrm>
            <a:off x="111564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5" name="Oval 24" title="Section circle"/>
          <p:cNvSpPr/>
          <p:nvPr/>
        </p:nvSpPr>
        <p:spPr>
          <a:xfrm>
            <a:off x="1104060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6" name="Oval 25" title="Section circle"/>
          <p:cNvSpPr/>
          <p:nvPr/>
        </p:nvSpPr>
        <p:spPr>
          <a:xfrm>
            <a:off x="1092008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080419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068989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9" name="Oval 28"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0" name="Oval 29"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1" name="Oval 30"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2" name="Oval 31"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3" name="Oval 32"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6030750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31</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How to Build a Docker Image - Example</a:t>
            </a: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marL="1828800" lvl="1">
              <a:lnSpc>
                <a:spcPct val="90000"/>
              </a:lnSpc>
              <a:spcAft>
                <a:spcPts val="600"/>
              </a:spcAft>
              <a:buClr>
                <a:schemeClr val="tx1"/>
              </a:buClr>
            </a:pPr>
            <a:endParaRPr lang="en-US" dirty="0" smtClean="0"/>
          </a:p>
          <a:p>
            <a:pPr lvl="2"/>
            <a:r>
              <a:rPr lang="en-US" dirty="0"/>
              <a:t>My local folder contains : </a:t>
            </a:r>
          </a:p>
          <a:p>
            <a:pPr marL="1089025" lvl="2" indent="-169863">
              <a:buFont typeface="+mj-lt"/>
              <a:buAutoNum type="arabicPeriod"/>
            </a:pPr>
            <a:r>
              <a:rPr lang="en-US" dirty="0"/>
              <a:t>  </a:t>
            </a:r>
            <a:r>
              <a:rPr lang="en-US" dirty="0" err="1"/>
              <a:t>etc</a:t>
            </a:r>
            <a:r>
              <a:rPr lang="en-US" dirty="0"/>
              <a:t> – contains configuration files</a:t>
            </a:r>
          </a:p>
          <a:p>
            <a:pPr marL="1089025" lvl="2" indent="-169863">
              <a:buFont typeface="+mj-lt"/>
              <a:buAutoNum type="arabicPeriod"/>
            </a:pPr>
            <a:r>
              <a:rPr lang="en-US" dirty="0"/>
              <a:t>  tmlaapitest4-0.0.1-SNAPSHOT.jar – our AJSC6 JAR file that we’ll be added to the </a:t>
            </a:r>
            <a:r>
              <a:rPr lang="en-US" dirty="0" err="1"/>
              <a:t>docker</a:t>
            </a:r>
            <a:r>
              <a:rPr lang="en-US" dirty="0"/>
              <a:t> image</a:t>
            </a:r>
          </a:p>
          <a:p>
            <a:pPr marL="1089025" lvl="2" indent="-169863">
              <a:buFont typeface="+mj-lt"/>
              <a:buAutoNum type="arabicPeriod"/>
            </a:pPr>
            <a:r>
              <a:rPr lang="en-US" dirty="0"/>
              <a:t>  startService.sh – startup script for the JAR File</a:t>
            </a:r>
          </a:p>
          <a:p>
            <a:pPr marL="1089025" lvl="2" indent="-169863">
              <a:buFont typeface="+mj-lt"/>
              <a:buAutoNum type="arabicPeriod"/>
            </a:pPr>
            <a:r>
              <a:rPr lang="en-US" dirty="0"/>
              <a:t>  Dockerfile – our Dockerfile for building the </a:t>
            </a:r>
            <a:r>
              <a:rPr lang="en-US" dirty="0" err="1"/>
              <a:t>docker</a:t>
            </a:r>
            <a:r>
              <a:rPr lang="en-US" dirty="0"/>
              <a:t> image.</a:t>
            </a:r>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smtClean="0"/>
          </a:p>
          <a:p>
            <a:endParaRPr lang="en-US" dirty="0" smtClean="0">
              <a:solidFill>
                <a:schemeClr val="tx2"/>
              </a:solidFill>
            </a:endParaRPr>
          </a:p>
        </p:txBody>
      </p:sp>
      <p:sp>
        <p:nvSpPr>
          <p:cNvPr id="4" name="Title 3"/>
          <p:cNvSpPr>
            <a:spLocks noGrp="1"/>
          </p:cNvSpPr>
          <p:nvPr>
            <p:ph type="title"/>
          </p:nvPr>
        </p:nvSpPr>
        <p:spPr/>
        <p:txBody>
          <a:bodyPr/>
          <a:lstStyle/>
          <a:p>
            <a:r>
              <a:rPr lang="en-US" dirty="0" smtClean="0"/>
              <a:t>AJSC6 Build Docker Image</a:t>
            </a:r>
            <a:endParaRPr lang="en-US" dirty="0"/>
          </a:p>
        </p:txBody>
      </p:sp>
      <p:sp>
        <p:nvSpPr>
          <p:cNvPr id="20" name="Rectangle 19"/>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640" y="1742792"/>
            <a:ext cx="5948127" cy="1114264"/>
          </a:xfrm>
          <a:prstGeom prst="rect">
            <a:avLst/>
          </a:prstGeom>
        </p:spPr>
      </p:pic>
      <p:sp>
        <p:nvSpPr>
          <p:cNvPr id="22" name="Oval 21" title="Section circle"/>
          <p:cNvSpPr/>
          <p:nvPr/>
        </p:nvSpPr>
        <p:spPr>
          <a:xfrm>
            <a:off x="11500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385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12707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5" name="Oval 24" title="Section circle"/>
          <p:cNvSpPr/>
          <p:nvPr/>
        </p:nvSpPr>
        <p:spPr>
          <a:xfrm>
            <a:off x="111564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104060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7" name="Oval 26" title="Section circle"/>
          <p:cNvSpPr/>
          <p:nvPr/>
        </p:nvSpPr>
        <p:spPr>
          <a:xfrm>
            <a:off x="1092008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080419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06898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0" name="Oval 29"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1" name="Oval 30"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2" name="Oval 31"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3" name="Oval 32"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900959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32</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How to Build a Docker Image - Example</a:t>
            </a: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p:txBody>
      </p:sp>
      <p:sp>
        <p:nvSpPr>
          <p:cNvPr id="4" name="Title 3"/>
          <p:cNvSpPr>
            <a:spLocks noGrp="1"/>
          </p:cNvSpPr>
          <p:nvPr>
            <p:ph type="title"/>
          </p:nvPr>
        </p:nvSpPr>
        <p:spPr/>
        <p:txBody>
          <a:bodyPr/>
          <a:lstStyle/>
          <a:p>
            <a:r>
              <a:rPr lang="en-US" dirty="0" smtClean="0"/>
              <a:t>AJSC6 Build Docker Image</a:t>
            </a:r>
            <a:endParaRPr lang="en-US" dirty="0"/>
          </a:p>
        </p:txBody>
      </p:sp>
      <p:sp>
        <p:nvSpPr>
          <p:cNvPr id="20" name="Rectangle 19"/>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168" y="1548771"/>
            <a:ext cx="7011435" cy="4739489"/>
          </a:xfrm>
          <a:prstGeom prst="rect">
            <a:avLst/>
          </a:prstGeom>
        </p:spPr>
      </p:pic>
      <p:sp>
        <p:nvSpPr>
          <p:cNvPr id="22" name="Text Placeholder 2"/>
          <p:cNvSpPr txBox="1">
            <a:spLocks/>
          </p:cNvSpPr>
          <p:nvPr/>
        </p:nvSpPr>
        <p:spPr>
          <a:xfrm>
            <a:off x="500716" y="1680365"/>
            <a:ext cx="3842935" cy="4811713"/>
          </a:xfrm>
          <a:prstGeom prst="rect">
            <a:avLst/>
          </a:prstGeom>
        </p:spPr>
        <p:txBody>
          <a:bodyPr vert="horz" lIns="0" tIns="0" rIns="0" bIns="0" rtlCol="0">
            <a:noAutofit/>
          </a:bodyPr>
          <a:lst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To </a:t>
            </a:r>
            <a:r>
              <a:rPr lang="en-US" dirty="0"/>
              <a:t>build a </a:t>
            </a:r>
            <a:r>
              <a:rPr lang="en-US" dirty="0" err="1"/>
              <a:t>docker</a:t>
            </a:r>
            <a:r>
              <a:rPr lang="en-US" dirty="0"/>
              <a:t> image out of your Dockerfile </a:t>
            </a:r>
          </a:p>
          <a:p>
            <a:pPr lvl="2"/>
            <a:r>
              <a:rPr lang="en-US" dirty="0" smtClean="0"/>
              <a:t>Just </a:t>
            </a:r>
            <a:r>
              <a:rPr lang="en-US" dirty="0"/>
              <a:t>run Docker Build</a:t>
            </a:r>
            <a:r>
              <a:rPr lang="en-US" dirty="0" smtClean="0"/>
              <a:t>.</a:t>
            </a:r>
            <a:endParaRPr lang="en-US" dirty="0"/>
          </a:p>
          <a:p>
            <a:pPr lvl="3"/>
            <a:r>
              <a:rPr lang="en-US" dirty="0"/>
              <a:t>-t refer to tag name</a:t>
            </a:r>
          </a:p>
          <a:p>
            <a:pPr marL="914400" lvl="4"/>
            <a:r>
              <a:rPr lang="en-US" dirty="0"/>
              <a:t>it contains </a:t>
            </a:r>
            <a:endParaRPr lang="en-US" dirty="0" smtClean="0"/>
          </a:p>
          <a:p>
            <a:pPr marL="1146175" lvl="5">
              <a:spcAft>
                <a:spcPts val="0"/>
              </a:spcAft>
            </a:pPr>
            <a:r>
              <a:rPr lang="en-US" dirty="0" smtClean="0"/>
              <a:t>the </a:t>
            </a:r>
            <a:r>
              <a:rPr lang="en-US" dirty="0"/>
              <a:t>Docker registry </a:t>
            </a:r>
            <a:r>
              <a:rPr lang="en-US" dirty="0" smtClean="0"/>
              <a:t>URL</a:t>
            </a:r>
          </a:p>
          <a:p>
            <a:pPr marL="1146175" lvl="5">
              <a:spcAft>
                <a:spcPts val="0"/>
              </a:spcAft>
            </a:pPr>
            <a:r>
              <a:rPr lang="en-US" dirty="0" smtClean="0"/>
              <a:t>the namespace</a:t>
            </a:r>
          </a:p>
          <a:p>
            <a:pPr marL="1146175" lvl="5">
              <a:spcAft>
                <a:spcPts val="0"/>
              </a:spcAft>
            </a:pPr>
            <a:r>
              <a:rPr lang="en-US" dirty="0" smtClean="0"/>
              <a:t>the </a:t>
            </a:r>
            <a:r>
              <a:rPr lang="en-US" dirty="0" err="1"/>
              <a:t>microservice</a:t>
            </a:r>
            <a:r>
              <a:rPr lang="en-US" dirty="0"/>
              <a:t> name and the version</a:t>
            </a:r>
            <a:r>
              <a:rPr lang="en-US" dirty="0" smtClean="0"/>
              <a:t>.</a:t>
            </a:r>
          </a:p>
          <a:p>
            <a:pPr marL="1146175" lvl="5">
              <a:spcAft>
                <a:spcPts val="0"/>
              </a:spcAft>
            </a:pPr>
            <a:endParaRPr lang="en-US" dirty="0"/>
          </a:p>
          <a:p>
            <a:pPr lvl="3"/>
            <a:r>
              <a:rPr lang="en-US" dirty="0"/>
              <a:t>The “.” at the ends refer to the location of the </a:t>
            </a:r>
            <a:r>
              <a:rPr lang="en-US" dirty="0" smtClean="0"/>
              <a:t>Dockerfile.</a:t>
            </a:r>
          </a:p>
          <a:p>
            <a:pPr lvl="3"/>
            <a:endParaRPr lang="en-US" dirty="0"/>
          </a:p>
          <a:p>
            <a:pPr lvl="2"/>
            <a:r>
              <a:rPr lang="en-US" dirty="0" smtClean="0"/>
              <a:t>as part of the Jenkins pipeline into one artifact called the “Docker image.”</a:t>
            </a:r>
          </a:p>
          <a:p>
            <a:pPr lvl="3"/>
            <a:r>
              <a:rPr lang="en-US" dirty="0" smtClean="0"/>
              <a:t>This image can be deployed on any host running Docker engine / </a:t>
            </a:r>
            <a:r>
              <a:rPr lang="en-US" dirty="0" err="1" smtClean="0"/>
              <a:t>Kubernetes</a:t>
            </a:r>
            <a:r>
              <a:rPr lang="en-US" dirty="0" smtClean="0"/>
              <a:t>. </a:t>
            </a:r>
          </a:p>
          <a:p>
            <a:pPr lvl="2"/>
            <a:endParaRPr lang="en-US" dirty="0" smtClean="0"/>
          </a:p>
          <a:p>
            <a:pPr lvl="1"/>
            <a:endParaRPr lang="en-US" dirty="0" smtClean="0"/>
          </a:p>
        </p:txBody>
      </p:sp>
      <p:cxnSp>
        <p:nvCxnSpPr>
          <p:cNvPr id="8" name="Straight Connector 7"/>
          <p:cNvCxnSpPr/>
          <p:nvPr/>
        </p:nvCxnSpPr>
        <p:spPr>
          <a:xfrm>
            <a:off x="4800600" y="1586815"/>
            <a:ext cx="14052" cy="4774291"/>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4" name="Oval 23" title="Section circle"/>
          <p:cNvSpPr/>
          <p:nvPr/>
        </p:nvSpPr>
        <p:spPr>
          <a:xfrm>
            <a:off x="11500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5" name="Oval 24" title="Section circle"/>
          <p:cNvSpPr/>
          <p:nvPr/>
        </p:nvSpPr>
        <p:spPr>
          <a:xfrm>
            <a:off x="11385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12707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7" name="Oval 26" title="Section circle"/>
          <p:cNvSpPr/>
          <p:nvPr/>
        </p:nvSpPr>
        <p:spPr>
          <a:xfrm>
            <a:off x="111564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104060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9" name="Oval 28" title="Section circle"/>
          <p:cNvSpPr/>
          <p:nvPr/>
        </p:nvSpPr>
        <p:spPr>
          <a:xfrm>
            <a:off x="1092008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0" name="Oval 29" title="Section circle"/>
          <p:cNvSpPr/>
          <p:nvPr/>
        </p:nvSpPr>
        <p:spPr>
          <a:xfrm>
            <a:off x="1080419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1" name="Oval 30" title="Section circle"/>
          <p:cNvSpPr/>
          <p:nvPr/>
        </p:nvSpPr>
        <p:spPr>
          <a:xfrm>
            <a:off x="106898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2" name="Oval 31"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3" name="Oval 32"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4" name="Oval 33"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5" name="Oval 34"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6" name="Oval 35"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111378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33</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How to Build a Docker Image - Example</a:t>
            </a:r>
            <a:endParaRPr lang="en-US" dirty="0"/>
          </a:p>
          <a:p>
            <a:pPr lvl="2"/>
            <a:endParaRPr lang="en-US" dirty="0"/>
          </a:p>
          <a:p>
            <a:pPr lvl="1"/>
            <a:r>
              <a:rPr lang="en-US" dirty="0" smtClean="0"/>
              <a:t>After </a:t>
            </a:r>
            <a:r>
              <a:rPr lang="en-US" dirty="0"/>
              <a:t>the build commands ends, you may run ”</a:t>
            </a:r>
            <a:r>
              <a:rPr lang="en-US" dirty="0" err="1"/>
              <a:t>docker</a:t>
            </a:r>
            <a:r>
              <a:rPr lang="en-US" dirty="0"/>
              <a:t> images” and see, in your local disk, both the base image and the new image created.</a:t>
            </a:r>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smtClean="0"/>
          </a:p>
          <a:p>
            <a:endParaRPr lang="en-US" dirty="0" smtClean="0">
              <a:solidFill>
                <a:schemeClr val="tx2"/>
              </a:solidFill>
            </a:endParaRPr>
          </a:p>
        </p:txBody>
      </p:sp>
      <p:sp>
        <p:nvSpPr>
          <p:cNvPr id="4" name="Title 3"/>
          <p:cNvSpPr>
            <a:spLocks noGrp="1"/>
          </p:cNvSpPr>
          <p:nvPr>
            <p:ph type="title"/>
          </p:nvPr>
        </p:nvSpPr>
        <p:spPr/>
        <p:txBody>
          <a:bodyPr/>
          <a:lstStyle/>
          <a:p>
            <a:r>
              <a:rPr lang="en-US" dirty="0" smtClean="0"/>
              <a:t>AJSC6 Build Docker Image</a:t>
            </a:r>
            <a:endParaRPr lang="en-US" dirty="0"/>
          </a:p>
        </p:txBody>
      </p:sp>
      <p:sp>
        <p:nvSpPr>
          <p:cNvPr id="20" name="Rectangle 19"/>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172" y="2515343"/>
            <a:ext cx="7831248" cy="1209003"/>
          </a:xfrm>
          <a:prstGeom prst="rect">
            <a:avLst/>
          </a:prstGeom>
        </p:spPr>
      </p:pic>
      <p:sp>
        <p:nvSpPr>
          <p:cNvPr id="7" name="Oval 6"/>
          <p:cNvSpPr/>
          <p:nvPr/>
        </p:nvSpPr>
        <p:spPr>
          <a:xfrm>
            <a:off x="1652472" y="2661575"/>
            <a:ext cx="6255944" cy="289710"/>
          </a:xfrm>
          <a:prstGeom prst="ellipse">
            <a:avLst/>
          </a:prstGeom>
          <a:solidFill>
            <a:srgbClr val="00B0F0">
              <a:alpha val="39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1" name="Oval 20"/>
          <p:cNvSpPr/>
          <p:nvPr/>
        </p:nvSpPr>
        <p:spPr>
          <a:xfrm>
            <a:off x="1652472" y="3279651"/>
            <a:ext cx="6255944" cy="289710"/>
          </a:xfrm>
          <a:prstGeom prst="ellipse">
            <a:avLst/>
          </a:prstGeom>
          <a:solidFill>
            <a:srgbClr val="00B0F0">
              <a:alpha val="39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2" name="Oval 21" title="Section circle"/>
          <p:cNvSpPr/>
          <p:nvPr/>
        </p:nvSpPr>
        <p:spPr>
          <a:xfrm>
            <a:off x="11500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385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12707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5" name="Oval 24" title="Section circle"/>
          <p:cNvSpPr/>
          <p:nvPr/>
        </p:nvSpPr>
        <p:spPr>
          <a:xfrm>
            <a:off x="111564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104060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7" name="Oval 26" title="Section circle"/>
          <p:cNvSpPr/>
          <p:nvPr/>
        </p:nvSpPr>
        <p:spPr>
          <a:xfrm>
            <a:off x="1092008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080419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06898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0" name="Oval 29"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1" name="Oval 30"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2" name="Oval 31"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3" name="Oval 32"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38672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34</a:t>
            </a:fld>
            <a:r>
              <a:rPr lang="en-US" dirty="0" smtClean="0"/>
              <a:t> </a:t>
            </a:r>
            <a:endParaRPr lang="en-US" dirty="0"/>
          </a:p>
        </p:txBody>
      </p:sp>
      <p:sp>
        <p:nvSpPr>
          <p:cNvPr id="4" name="Title 3"/>
          <p:cNvSpPr>
            <a:spLocks noGrp="1"/>
          </p:cNvSpPr>
          <p:nvPr>
            <p:ph type="title"/>
          </p:nvPr>
        </p:nvSpPr>
        <p:spPr/>
        <p:txBody>
          <a:bodyPr/>
          <a:lstStyle/>
          <a:p>
            <a:r>
              <a:rPr lang="en-US" dirty="0"/>
              <a:t>AT&amp;T Docker Registry </a:t>
            </a:r>
          </a:p>
        </p:txBody>
      </p:sp>
      <p:sp>
        <p:nvSpPr>
          <p:cNvPr id="10" name="Text Placeholder 9"/>
          <p:cNvSpPr>
            <a:spLocks noGrp="1"/>
          </p:cNvSpPr>
          <p:nvPr>
            <p:ph type="body" sz="quarter" idx="13"/>
          </p:nvPr>
        </p:nvSpPr>
        <p:spPr>
          <a:xfrm>
            <a:off x="488897" y="1183368"/>
            <a:ext cx="11211106" cy="4811713"/>
          </a:xfrm>
        </p:spPr>
        <p:txBody>
          <a:bodyPr/>
          <a:lstStyle/>
          <a:p>
            <a:r>
              <a:rPr lang="en-US" dirty="0" smtClean="0"/>
              <a:t>The 5 building blocks</a:t>
            </a:r>
            <a:endParaRPr lang="en-US" dirty="0"/>
          </a:p>
        </p:txBody>
      </p:sp>
      <p:grpSp>
        <p:nvGrpSpPr>
          <p:cNvPr id="11" name="Group 10"/>
          <p:cNvGrpSpPr/>
          <p:nvPr/>
        </p:nvGrpSpPr>
        <p:grpSpPr>
          <a:xfrm>
            <a:off x="488897" y="1710666"/>
            <a:ext cx="9895648" cy="4112715"/>
            <a:chOff x="542792" y="1230602"/>
            <a:chExt cx="11090408" cy="4875519"/>
          </a:xfrm>
        </p:grpSpPr>
        <p:sp>
          <p:nvSpPr>
            <p:cNvPr id="12" name="מלבן 4"/>
            <p:cNvSpPr/>
            <p:nvPr/>
          </p:nvSpPr>
          <p:spPr>
            <a:xfrm>
              <a:off x="542792" y="123060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Choose </a:t>
              </a:r>
              <a:r>
                <a:rPr lang="en-US" sz="3500" b="1" dirty="0" smtClean="0"/>
                <a:t>Base Image</a:t>
              </a:r>
              <a:endParaRPr lang="en-US" sz="3500" b="1" dirty="0"/>
            </a:p>
          </p:txBody>
        </p:sp>
        <p:sp>
          <p:nvSpPr>
            <p:cNvPr id="13" name="מלבן 5"/>
            <p:cNvSpPr/>
            <p:nvPr/>
          </p:nvSpPr>
          <p:spPr>
            <a:xfrm>
              <a:off x="1170577" y="2263425"/>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Create Dockerfile</a:t>
              </a:r>
            </a:p>
          </p:txBody>
        </p:sp>
        <p:sp>
          <p:nvSpPr>
            <p:cNvPr id="14" name="מלבן 7"/>
            <p:cNvSpPr/>
            <p:nvPr/>
          </p:nvSpPr>
          <p:spPr>
            <a:xfrm>
              <a:off x="1831834" y="332636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Build image</a:t>
              </a:r>
              <a:endParaRPr lang="en-US" sz="3500" kern="1200" dirty="0"/>
            </a:p>
          </p:txBody>
        </p:sp>
        <p:sp>
          <p:nvSpPr>
            <p:cNvPr id="15" name="מלבן 8"/>
            <p:cNvSpPr/>
            <p:nvPr/>
          </p:nvSpPr>
          <p:spPr>
            <a:xfrm>
              <a:off x="2476355" y="437424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Upload image to AT&amp;T </a:t>
              </a:r>
              <a:r>
                <a:rPr lang="en-US" sz="3500" b="1" dirty="0"/>
                <a:t>r</a:t>
              </a:r>
              <a:r>
                <a:rPr lang="en-US" sz="3500" b="1" kern="1200" dirty="0" smtClean="0"/>
                <a:t>egistry</a:t>
              </a:r>
              <a:endParaRPr lang="en-US" sz="3500" kern="1200" dirty="0"/>
            </a:p>
          </p:txBody>
        </p:sp>
        <p:sp>
          <p:nvSpPr>
            <p:cNvPr id="16" name="מלבן 9"/>
            <p:cNvSpPr/>
            <p:nvPr/>
          </p:nvSpPr>
          <p:spPr>
            <a:xfrm>
              <a:off x="3120875" y="5422121"/>
              <a:ext cx="8512325" cy="684000"/>
            </a:xfrm>
            <a:prstGeom prst="rect">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Start container</a:t>
              </a:r>
              <a:endParaRPr lang="en-US" sz="3500" kern="1200" dirty="0"/>
            </a:p>
          </p:txBody>
        </p:sp>
        <p:sp>
          <p:nvSpPr>
            <p:cNvPr id="17" name="חץ ימינה מקווקו 10"/>
            <p:cNvSpPr/>
            <p:nvPr/>
          </p:nvSpPr>
          <p:spPr>
            <a:xfrm rot="5400000">
              <a:off x="8729909" y="1455605"/>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8" name="חץ ימינה מקווקו 11"/>
            <p:cNvSpPr/>
            <p:nvPr/>
          </p:nvSpPr>
          <p:spPr>
            <a:xfrm rot="5400000">
              <a:off x="9359241" y="2503482"/>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9" name="חץ ימינה מקווקו 12"/>
            <p:cNvSpPr/>
            <p:nvPr/>
          </p:nvSpPr>
          <p:spPr>
            <a:xfrm rot="5400000">
              <a:off x="10000653" y="3551362"/>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20" name="חץ ימינה מקווקו 13"/>
            <p:cNvSpPr/>
            <p:nvPr/>
          </p:nvSpPr>
          <p:spPr>
            <a:xfrm rot="5400000">
              <a:off x="10642065" y="4599242"/>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grpSp>
      <p:sp>
        <p:nvSpPr>
          <p:cNvPr id="32" name="Rectangle 31"/>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sp>
        <p:nvSpPr>
          <p:cNvPr id="33" name="Oval 32" title="Section circle"/>
          <p:cNvSpPr/>
          <p:nvPr/>
        </p:nvSpPr>
        <p:spPr>
          <a:xfrm>
            <a:off x="11500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1385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5" name="Oval 34" title="Section circle"/>
          <p:cNvSpPr/>
          <p:nvPr/>
        </p:nvSpPr>
        <p:spPr>
          <a:xfrm>
            <a:off x="112707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6" name="Oval 35" title="Section circle"/>
          <p:cNvSpPr/>
          <p:nvPr/>
        </p:nvSpPr>
        <p:spPr>
          <a:xfrm>
            <a:off x="111564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7" name="Oval 36" title="Section circle"/>
          <p:cNvSpPr/>
          <p:nvPr/>
        </p:nvSpPr>
        <p:spPr>
          <a:xfrm>
            <a:off x="11040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8" name="Oval 37" title="Section circle"/>
          <p:cNvSpPr/>
          <p:nvPr/>
        </p:nvSpPr>
        <p:spPr>
          <a:xfrm>
            <a:off x="1092008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9" name="Oval 38" title="Section circle"/>
          <p:cNvSpPr/>
          <p:nvPr/>
        </p:nvSpPr>
        <p:spPr>
          <a:xfrm>
            <a:off x="1080419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06898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1" name="Oval 40"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3" name="Oval 42"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4" name="Oval 43"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466821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35</a:t>
            </a:fld>
            <a:r>
              <a:rPr lang="en-US" dirty="0" smtClean="0"/>
              <a:t> </a:t>
            </a:r>
            <a:endParaRPr lang="en-US" dirty="0"/>
          </a:p>
        </p:txBody>
      </p:sp>
      <p:sp>
        <p:nvSpPr>
          <p:cNvPr id="3" name="Text Placeholder 2"/>
          <p:cNvSpPr>
            <a:spLocks noGrp="1"/>
          </p:cNvSpPr>
          <p:nvPr>
            <p:ph type="body" sz="quarter" idx="13"/>
          </p:nvPr>
        </p:nvSpPr>
        <p:spPr>
          <a:xfrm>
            <a:off x="500716" y="1090130"/>
            <a:ext cx="11211106" cy="5308131"/>
          </a:xfrm>
        </p:spPr>
        <p:txBody>
          <a:bodyPr/>
          <a:lstStyle/>
          <a:p>
            <a:r>
              <a:rPr lang="en-US" dirty="0" smtClean="0"/>
              <a:t>Why do we need Docker Registry?</a:t>
            </a:r>
          </a:p>
          <a:p>
            <a:pPr lvl="1"/>
            <a:r>
              <a:rPr lang="en-US" dirty="0" smtClean="0"/>
              <a:t>There are two options to push a Docker images.  The first one is using the Docker push command.  </a:t>
            </a:r>
          </a:p>
          <a:p>
            <a:pPr lvl="2"/>
            <a:r>
              <a:rPr lang="en-US" dirty="0" smtClean="0"/>
              <a:t>But before you can push it, you should run the Docker login command to register in the registry.  </a:t>
            </a:r>
          </a:p>
          <a:p>
            <a:pPr marL="0" lvl="2" indent="0">
              <a:buNone/>
            </a:pPr>
            <a:endParaRPr lang="en-US" dirty="0" smtClean="0"/>
          </a:p>
          <a:p>
            <a:pPr marL="0" lvl="2" indent="0">
              <a:buNone/>
            </a:pPr>
            <a:r>
              <a:rPr lang="en-US" dirty="0" smtClean="0"/>
              <a:t>For example: </a:t>
            </a:r>
          </a:p>
          <a:p>
            <a:pPr marL="914400" lvl="3" indent="0">
              <a:spcAft>
                <a:spcPts val="0"/>
              </a:spcAft>
              <a:buNone/>
            </a:pPr>
            <a:r>
              <a:rPr lang="en-US" dirty="0" smtClean="0">
                <a:solidFill>
                  <a:srgbClr val="009FDB"/>
                </a:solidFill>
              </a:rPr>
              <a:t>Docker </a:t>
            </a:r>
            <a:r>
              <a:rPr lang="en-US" dirty="0">
                <a:solidFill>
                  <a:srgbClr val="009FDB"/>
                </a:solidFill>
              </a:rPr>
              <a:t>login -u </a:t>
            </a:r>
            <a:r>
              <a:rPr lang="en-US" u="sng" dirty="0" smtClean="0">
                <a:solidFill>
                  <a:srgbClr val="009FDB"/>
                </a:solidFill>
              </a:rPr>
              <a:t>&lt;MechID&gt;@&lt;NameSpace&gt; </a:t>
            </a:r>
            <a:r>
              <a:rPr lang="en-US" u="sng" dirty="0">
                <a:solidFill>
                  <a:srgbClr val="009FDB"/>
                </a:solidFill>
              </a:rPr>
              <a:t>-p </a:t>
            </a:r>
            <a:r>
              <a:rPr lang="en-US" u="sng" dirty="0" smtClean="0">
                <a:solidFill>
                  <a:srgbClr val="009FDB"/>
                </a:solidFill>
              </a:rPr>
              <a:t>&lt;password&gt; Dockercentral.it.att.com:5100</a:t>
            </a:r>
          </a:p>
          <a:p>
            <a:pPr marL="914400" lvl="3" indent="0">
              <a:spcAft>
                <a:spcPts val="0"/>
              </a:spcAft>
              <a:buNone/>
            </a:pPr>
            <a:endParaRPr lang="en-US" u="sng" dirty="0" smtClean="0">
              <a:solidFill>
                <a:srgbClr val="009FDB"/>
              </a:solidFill>
            </a:endParaRPr>
          </a:p>
          <a:p>
            <a:pPr lvl="3">
              <a:spcAft>
                <a:spcPts val="0"/>
              </a:spcAft>
            </a:pPr>
            <a:r>
              <a:rPr lang="en-US" dirty="0"/>
              <a:t>The output should be: Login </a:t>
            </a:r>
            <a:r>
              <a:rPr lang="en-US" dirty="0" smtClean="0"/>
              <a:t>Succeeded</a:t>
            </a:r>
          </a:p>
          <a:p>
            <a:pPr lvl="3">
              <a:spcAft>
                <a:spcPts val="0"/>
              </a:spcAft>
            </a:pPr>
            <a:endParaRPr lang="en-US" dirty="0"/>
          </a:p>
          <a:p>
            <a:pPr marL="685800" lvl="2">
              <a:spcAft>
                <a:spcPts val="0"/>
              </a:spcAft>
            </a:pPr>
            <a:endParaRPr lang="en-US" dirty="0"/>
          </a:p>
          <a:p>
            <a:pPr lvl="2">
              <a:spcAft>
                <a:spcPts val="0"/>
              </a:spcAft>
            </a:pPr>
            <a:r>
              <a:rPr lang="en-US" dirty="0"/>
              <a:t>Now you can run the Docker push command  to upload the image into AT&amp;T Docker Registry: </a:t>
            </a:r>
          </a:p>
          <a:p>
            <a:pPr marL="1200150" lvl="3" indent="-285750">
              <a:spcAft>
                <a:spcPts val="0"/>
              </a:spcAft>
              <a:buFont typeface="Arial" panose="020B0604020202020204" pitchFamily="34" charset="0"/>
              <a:buChar char="•"/>
            </a:pPr>
            <a:endParaRPr lang="en-US" dirty="0" smtClean="0"/>
          </a:p>
          <a:p>
            <a:pPr marL="914400" lvl="3" indent="0">
              <a:spcAft>
                <a:spcPts val="0"/>
              </a:spcAft>
              <a:buNone/>
            </a:pPr>
            <a:r>
              <a:rPr lang="en-US" dirty="0" smtClean="0">
                <a:solidFill>
                  <a:srgbClr val="009FDB"/>
                </a:solidFill>
              </a:rPr>
              <a:t>Docker </a:t>
            </a:r>
            <a:r>
              <a:rPr lang="en-US" dirty="0">
                <a:solidFill>
                  <a:srgbClr val="009FDB"/>
                </a:solidFill>
              </a:rPr>
              <a:t>push </a:t>
            </a:r>
            <a:r>
              <a:rPr lang="en-US" dirty="0" smtClean="0">
                <a:solidFill>
                  <a:srgbClr val="009FDB"/>
                </a:solidFill>
              </a:rPr>
              <a:t>Dockercentral.it.att.com:5100/&lt;Namespace&gt;/&lt;Application Name&gt;:&lt;Version&gt;</a:t>
            </a:r>
            <a:endParaRPr lang="en-US" dirty="0">
              <a:solidFill>
                <a:srgbClr val="009FDB"/>
              </a:solidFill>
            </a:endParaRPr>
          </a:p>
          <a:p>
            <a:pPr lvl="1">
              <a:lnSpc>
                <a:spcPct val="90000"/>
              </a:lnSpc>
              <a:spcAft>
                <a:spcPts val="600"/>
              </a:spcAft>
              <a:buClr>
                <a:schemeClr val="tx1"/>
              </a:buClr>
            </a:pPr>
            <a:endParaRPr lang="en-US" dirty="0" smtClean="0"/>
          </a:p>
          <a:p>
            <a:pPr marL="0" lvl="2" indent="0">
              <a:buNone/>
            </a:pPr>
            <a:endParaRPr lang="en-US" dirty="0"/>
          </a:p>
          <a:p>
            <a:endParaRPr lang="en-US" dirty="0" smtClean="0"/>
          </a:p>
          <a:p>
            <a:endParaRPr lang="en-US" dirty="0" smtClean="0"/>
          </a:p>
        </p:txBody>
      </p:sp>
      <p:sp>
        <p:nvSpPr>
          <p:cNvPr id="4" name="Title 3"/>
          <p:cNvSpPr>
            <a:spLocks noGrp="1"/>
          </p:cNvSpPr>
          <p:nvPr>
            <p:ph type="title"/>
          </p:nvPr>
        </p:nvSpPr>
        <p:spPr/>
        <p:txBody>
          <a:bodyPr/>
          <a:lstStyle/>
          <a:p>
            <a:r>
              <a:rPr lang="en-US" dirty="0" smtClean="0"/>
              <a:t>AT&amp;T Docker Registry </a:t>
            </a:r>
            <a:endParaRPr lang="en-US" dirty="0"/>
          </a:p>
        </p:txBody>
      </p:sp>
      <p:sp>
        <p:nvSpPr>
          <p:cNvPr id="9" name="Oval 8" title="Section circle"/>
          <p:cNvSpPr/>
          <p:nvPr/>
        </p:nvSpPr>
        <p:spPr>
          <a:xfrm>
            <a:off x="11500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4" name="Oval 13" title="Section circle"/>
          <p:cNvSpPr/>
          <p:nvPr/>
        </p:nvSpPr>
        <p:spPr>
          <a:xfrm>
            <a:off x="11385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127079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6" name="Oval 15" title="Section circle"/>
          <p:cNvSpPr/>
          <p:nvPr/>
        </p:nvSpPr>
        <p:spPr>
          <a:xfrm>
            <a:off x="11156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7" name="Oval 16" title="Section circle"/>
          <p:cNvSpPr/>
          <p:nvPr/>
        </p:nvSpPr>
        <p:spPr>
          <a:xfrm>
            <a:off x="1104060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092008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9" name="Oval 18" title="Section circle"/>
          <p:cNvSpPr/>
          <p:nvPr/>
        </p:nvSpPr>
        <p:spPr>
          <a:xfrm>
            <a:off x="1080419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Oval 19" title="Section circle"/>
          <p:cNvSpPr/>
          <p:nvPr/>
        </p:nvSpPr>
        <p:spPr>
          <a:xfrm>
            <a:off x="106898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Oval 20" title="Section circle"/>
          <p:cNvSpPr/>
          <p:nvPr/>
        </p:nvSpPr>
        <p:spPr>
          <a:xfrm>
            <a:off x="105755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0459704"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3" name="Oval 22"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Rectangle 23"/>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sp>
        <p:nvSpPr>
          <p:cNvPr id="25" name="Oval 24"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8691784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36</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Push Docker Image  - Example</a:t>
            </a:r>
          </a:p>
          <a:p>
            <a:pPr lvl="1">
              <a:lnSpc>
                <a:spcPct val="90000"/>
              </a:lnSpc>
              <a:spcAft>
                <a:spcPts val="600"/>
              </a:spcAft>
              <a:buClr>
                <a:schemeClr val="tx1"/>
              </a:buClr>
            </a:pPr>
            <a:endParaRPr lang="en-US" dirty="0"/>
          </a:p>
          <a:p>
            <a:pPr lvl="1">
              <a:lnSpc>
                <a:spcPct val="90000"/>
              </a:lnSpc>
              <a:spcAft>
                <a:spcPts val="600"/>
              </a:spcAft>
              <a:buClr>
                <a:schemeClr val="tx1"/>
              </a:buClr>
            </a:pPr>
            <a:r>
              <a:rPr lang="en-US" dirty="0"/>
              <a:t>In this example we’re pushing the image which we created earlier to AT&amp;T Docker </a:t>
            </a:r>
            <a:r>
              <a:rPr lang="en-US" dirty="0" smtClean="0"/>
              <a:t>registry.</a:t>
            </a:r>
            <a:endParaRPr lang="en-US" dirty="0"/>
          </a:p>
          <a:p>
            <a:pPr marL="465138" lvl="1">
              <a:lnSpc>
                <a:spcPct val="90000"/>
              </a:lnSpc>
              <a:spcAft>
                <a:spcPts val="600"/>
              </a:spcAft>
              <a:buClr>
                <a:schemeClr val="tx1"/>
              </a:buClr>
            </a:pPr>
            <a:r>
              <a:rPr lang="en-US" i="1" dirty="0" smtClean="0"/>
              <a:t>Note: </a:t>
            </a:r>
            <a:r>
              <a:rPr lang="en-US" dirty="0" smtClean="0"/>
              <a:t>you </a:t>
            </a:r>
            <a:r>
              <a:rPr lang="en-US" dirty="0"/>
              <a:t>should run ”</a:t>
            </a:r>
            <a:r>
              <a:rPr lang="en-US" dirty="0" err="1"/>
              <a:t>docker</a:t>
            </a:r>
            <a:r>
              <a:rPr lang="en-US" dirty="0"/>
              <a:t> login” command first. </a:t>
            </a:r>
          </a:p>
          <a:p>
            <a:endParaRPr lang="en-US" dirty="0" smtClean="0"/>
          </a:p>
          <a:p>
            <a:pPr lvl="1">
              <a:lnSpc>
                <a:spcPct val="90000"/>
              </a:lnSpc>
              <a:spcAft>
                <a:spcPts val="600"/>
              </a:spcAft>
              <a:buClr>
                <a:schemeClr val="tx1"/>
              </a:buClr>
            </a:pPr>
            <a:endParaRPr lang="he-IL" dirty="0" smtClean="0"/>
          </a:p>
          <a:p>
            <a:pPr lvl="1">
              <a:lnSpc>
                <a:spcPct val="90000"/>
              </a:lnSpc>
              <a:spcAft>
                <a:spcPts val="600"/>
              </a:spcAft>
              <a:buClr>
                <a:schemeClr val="tx1"/>
              </a:buClr>
            </a:pPr>
            <a:endParaRPr lang="he-IL" dirty="0"/>
          </a:p>
          <a:p>
            <a:pPr lvl="1">
              <a:lnSpc>
                <a:spcPct val="90000"/>
              </a:lnSpc>
              <a:spcAft>
                <a:spcPts val="600"/>
              </a:spcAft>
              <a:buClr>
                <a:schemeClr val="tx1"/>
              </a:buClr>
            </a:pPr>
            <a:endParaRPr lang="he-IL" dirty="0" smtClean="0"/>
          </a:p>
          <a:p>
            <a:pPr lvl="1">
              <a:lnSpc>
                <a:spcPct val="90000"/>
              </a:lnSpc>
              <a:spcAft>
                <a:spcPts val="600"/>
              </a:spcAft>
              <a:buClr>
                <a:schemeClr val="tx1"/>
              </a:buClr>
            </a:pPr>
            <a:endParaRPr lang="he-IL" dirty="0"/>
          </a:p>
          <a:p>
            <a:pPr lvl="1">
              <a:lnSpc>
                <a:spcPct val="90000"/>
              </a:lnSpc>
              <a:spcAft>
                <a:spcPts val="600"/>
              </a:spcAft>
              <a:buClr>
                <a:schemeClr val="tx1"/>
              </a:buClr>
            </a:pPr>
            <a:endParaRPr lang="he-IL" dirty="0" smtClean="0"/>
          </a:p>
          <a:p>
            <a:pPr lvl="1">
              <a:lnSpc>
                <a:spcPct val="90000"/>
              </a:lnSpc>
              <a:spcAft>
                <a:spcPts val="600"/>
              </a:spcAft>
              <a:buClr>
                <a:schemeClr val="tx1"/>
              </a:buClr>
            </a:pPr>
            <a:endParaRPr lang="he-IL" dirty="0"/>
          </a:p>
          <a:p>
            <a:pPr lvl="1">
              <a:lnSpc>
                <a:spcPct val="90000"/>
              </a:lnSpc>
              <a:spcAft>
                <a:spcPts val="600"/>
              </a:spcAft>
              <a:buClr>
                <a:schemeClr val="tx1"/>
              </a:buClr>
            </a:pPr>
            <a:endParaRPr lang="he-IL" dirty="0" smtClean="0"/>
          </a:p>
          <a:p>
            <a:pPr lvl="1">
              <a:lnSpc>
                <a:spcPct val="90000"/>
              </a:lnSpc>
              <a:spcAft>
                <a:spcPts val="600"/>
              </a:spcAft>
              <a:buClr>
                <a:schemeClr val="tx1"/>
              </a:buClr>
            </a:pPr>
            <a:endParaRPr lang="he-IL" dirty="0"/>
          </a:p>
          <a:p>
            <a:pPr lvl="1">
              <a:lnSpc>
                <a:spcPct val="90000"/>
              </a:lnSpc>
              <a:spcAft>
                <a:spcPts val="600"/>
              </a:spcAft>
              <a:buClr>
                <a:schemeClr val="tx1"/>
              </a:buClr>
            </a:pPr>
            <a:endParaRPr lang="he-IL" dirty="0" smtClean="0"/>
          </a:p>
          <a:p>
            <a:pPr lvl="1">
              <a:lnSpc>
                <a:spcPct val="90000"/>
              </a:lnSpc>
              <a:spcAft>
                <a:spcPts val="600"/>
              </a:spcAft>
              <a:buClr>
                <a:schemeClr val="tx1"/>
              </a:buClr>
            </a:pPr>
            <a:endParaRPr lang="he-IL" dirty="0"/>
          </a:p>
          <a:p>
            <a:pPr lvl="1">
              <a:lnSpc>
                <a:spcPct val="90000"/>
              </a:lnSpc>
              <a:spcAft>
                <a:spcPts val="600"/>
              </a:spcAft>
              <a:buClr>
                <a:schemeClr val="tx1"/>
              </a:buClr>
            </a:pPr>
            <a:endParaRPr lang="en-US" dirty="0"/>
          </a:p>
          <a:p>
            <a:endParaRPr lang="en-US" dirty="0" smtClean="0">
              <a:solidFill>
                <a:schemeClr val="tx2"/>
              </a:solidFill>
            </a:endParaRPr>
          </a:p>
        </p:txBody>
      </p:sp>
      <p:sp>
        <p:nvSpPr>
          <p:cNvPr id="4" name="Title 3"/>
          <p:cNvSpPr>
            <a:spLocks noGrp="1"/>
          </p:cNvSpPr>
          <p:nvPr>
            <p:ph type="title"/>
          </p:nvPr>
        </p:nvSpPr>
        <p:spPr/>
        <p:txBody>
          <a:bodyPr/>
          <a:lstStyle/>
          <a:p>
            <a:r>
              <a:rPr lang="en-US" dirty="0" smtClean="0"/>
              <a:t>AJSC6 Build Docker Image</a:t>
            </a:r>
            <a:endParaRPr lang="en-US" dirty="0"/>
          </a:p>
        </p:txBody>
      </p:sp>
      <p:sp>
        <p:nvSpPr>
          <p:cNvPr id="9" name="Oval 8" title="Section circle"/>
          <p:cNvSpPr/>
          <p:nvPr/>
        </p:nvSpPr>
        <p:spPr>
          <a:xfrm>
            <a:off x="11500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0" name="Oval 9" title="Section circle"/>
          <p:cNvSpPr/>
          <p:nvPr/>
        </p:nvSpPr>
        <p:spPr>
          <a:xfrm>
            <a:off x="11385090"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1" name="Oval 10" title="Section circle"/>
          <p:cNvSpPr/>
          <p:nvPr/>
        </p:nvSpPr>
        <p:spPr>
          <a:xfrm>
            <a:off x="11270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2" name="Oval 11" title="Section circle"/>
          <p:cNvSpPr/>
          <p:nvPr/>
        </p:nvSpPr>
        <p:spPr>
          <a:xfrm>
            <a:off x="1115649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04060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092008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080419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6898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05755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0459704"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Rectangle 19"/>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30" y="2667533"/>
            <a:ext cx="9116840" cy="2963645"/>
          </a:xfrm>
          <a:prstGeom prst="rect">
            <a:avLst/>
          </a:prstGeom>
        </p:spPr>
      </p:pic>
      <p:sp>
        <p:nvSpPr>
          <p:cNvPr id="21" name="Oval 20"/>
          <p:cNvSpPr/>
          <p:nvPr/>
        </p:nvSpPr>
        <p:spPr>
          <a:xfrm>
            <a:off x="1304130" y="2562697"/>
            <a:ext cx="6255944" cy="289710"/>
          </a:xfrm>
          <a:prstGeom prst="ellipse">
            <a:avLst/>
          </a:prstGeom>
          <a:solidFill>
            <a:srgbClr val="00B0F0">
              <a:alpha val="39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2" name="Oval 21"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7581123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37</a:t>
            </a:fld>
            <a:r>
              <a:rPr lang="en-US" dirty="0" smtClean="0"/>
              <a:t> </a:t>
            </a:r>
            <a:endParaRPr lang="en-US" dirty="0"/>
          </a:p>
        </p:txBody>
      </p:sp>
      <p:sp>
        <p:nvSpPr>
          <p:cNvPr id="4" name="Title 3"/>
          <p:cNvSpPr>
            <a:spLocks noGrp="1"/>
          </p:cNvSpPr>
          <p:nvPr>
            <p:ph type="title"/>
          </p:nvPr>
        </p:nvSpPr>
        <p:spPr/>
        <p:txBody>
          <a:bodyPr/>
          <a:lstStyle/>
          <a:p>
            <a:r>
              <a:rPr lang="en-US" dirty="0"/>
              <a:t>Start your Docker Container</a:t>
            </a:r>
          </a:p>
        </p:txBody>
      </p:sp>
      <p:sp>
        <p:nvSpPr>
          <p:cNvPr id="10" name="Text Placeholder 9"/>
          <p:cNvSpPr>
            <a:spLocks noGrp="1"/>
          </p:cNvSpPr>
          <p:nvPr>
            <p:ph type="body" sz="quarter" idx="13"/>
          </p:nvPr>
        </p:nvSpPr>
        <p:spPr>
          <a:xfrm>
            <a:off x="488897" y="1183368"/>
            <a:ext cx="11211106" cy="4811713"/>
          </a:xfrm>
        </p:spPr>
        <p:txBody>
          <a:bodyPr/>
          <a:lstStyle/>
          <a:p>
            <a:r>
              <a:rPr lang="en-US" dirty="0" smtClean="0"/>
              <a:t>The 5 Building </a:t>
            </a:r>
            <a:r>
              <a:rPr lang="en-US" dirty="0"/>
              <a:t>B</a:t>
            </a:r>
            <a:r>
              <a:rPr lang="en-US" dirty="0" smtClean="0"/>
              <a:t>locks</a:t>
            </a:r>
            <a:endParaRPr lang="en-US" dirty="0"/>
          </a:p>
        </p:txBody>
      </p:sp>
      <p:grpSp>
        <p:nvGrpSpPr>
          <p:cNvPr id="11" name="Group 10"/>
          <p:cNvGrpSpPr/>
          <p:nvPr/>
        </p:nvGrpSpPr>
        <p:grpSpPr>
          <a:xfrm>
            <a:off x="488897" y="1698171"/>
            <a:ext cx="9895648" cy="4112715"/>
            <a:chOff x="542792" y="1230602"/>
            <a:chExt cx="11090408" cy="4875519"/>
          </a:xfrm>
        </p:grpSpPr>
        <p:sp>
          <p:nvSpPr>
            <p:cNvPr id="12" name="מלבן 4"/>
            <p:cNvSpPr/>
            <p:nvPr/>
          </p:nvSpPr>
          <p:spPr>
            <a:xfrm>
              <a:off x="542792" y="123060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Choose </a:t>
              </a:r>
              <a:r>
                <a:rPr lang="en-US" sz="3500" b="1" dirty="0" smtClean="0"/>
                <a:t>Base Image</a:t>
              </a:r>
              <a:endParaRPr lang="en-US" sz="3500" b="1" dirty="0"/>
            </a:p>
          </p:txBody>
        </p:sp>
        <p:sp>
          <p:nvSpPr>
            <p:cNvPr id="13" name="מלבן 5"/>
            <p:cNvSpPr/>
            <p:nvPr/>
          </p:nvSpPr>
          <p:spPr>
            <a:xfrm>
              <a:off x="1187313" y="227848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defTabSz="1644650">
                <a:lnSpc>
                  <a:spcPct val="90000"/>
                </a:lnSpc>
                <a:spcBef>
                  <a:spcPct val="0"/>
                </a:spcBef>
                <a:spcAft>
                  <a:spcPct val="35000"/>
                </a:spcAft>
              </a:pPr>
              <a:r>
                <a:rPr lang="en-US" sz="3500" b="1" dirty="0"/>
                <a:t>Create Dockerfile</a:t>
              </a:r>
            </a:p>
          </p:txBody>
        </p:sp>
        <p:sp>
          <p:nvSpPr>
            <p:cNvPr id="14" name="מלבן 7"/>
            <p:cNvSpPr/>
            <p:nvPr/>
          </p:nvSpPr>
          <p:spPr>
            <a:xfrm>
              <a:off x="1831834" y="332636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Build image</a:t>
              </a:r>
              <a:endParaRPr lang="en-US" sz="3500" kern="1200" dirty="0"/>
            </a:p>
          </p:txBody>
        </p:sp>
        <p:sp>
          <p:nvSpPr>
            <p:cNvPr id="15" name="מלבן 8"/>
            <p:cNvSpPr/>
            <p:nvPr/>
          </p:nvSpPr>
          <p:spPr>
            <a:xfrm>
              <a:off x="2476355" y="4374242"/>
              <a:ext cx="8496000"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Upload image to AT&amp;T </a:t>
              </a:r>
              <a:r>
                <a:rPr lang="en-US" sz="3500" b="1" dirty="0"/>
                <a:t>r</a:t>
              </a:r>
              <a:r>
                <a:rPr lang="en-US" sz="3500" b="1" kern="1200" dirty="0" smtClean="0"/>
                <a:t>egistry</a:t>
              </a:r>
              <a:endParaRPr lang="en-US" sz="3500" kern="1200" dirty="0"/>
            </a:p>
          </p:txBody>
        </p:sp>
        <p:sp>
          <p:nvSpPr>
            <p:cNvPr id="16" name="מלבן 9"/>
            <p:cNvSpPr/>
            <p:nvPr/>
          </p:nvSpPr>
          <p:spPr>
            <a:xfrm>
              <a:off x="3120875" y="5422121"/>
              <a:ext cx="8512325" cy="6840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6340" tIns="166340" rIns="1373885" bIns="166340" numCol="1" spcCol="1270" anchor="ctr" anchorCtr="0">
              <a:noAutofit/>
            </a:bodyPr>
            <a:lstStyle/>
            <a:p>
              <a:pPr lvl="0" algn="l" defTabSz="1644650" rtl="0">
                <a:lnSpc>
                  <a:spcPct val="90000"/>
                </a:lnSpc>
                <a:spcBef>
                  <a:spcPct val="0"/>
                </a:spcBef>
                <a:spcAft>
                  <a:spcPct val="35000"/>
                </a:spcAft>
              </a:pPr>
              <a:r>
                <a:rPr lang="en-US" sz="3500" b="1" kern="1200" dirty="0" smtClean="0"/>
                <a:t>Start container</a:t>
              </a:r>
              <a:endParaRPr lang="en-US" sz="3500" kern="1200" dirty="0"/>
            </a:p>
          </p:txBody>
        </p:sp>
        <p:sp>
          <p:nvSpPr>
            <p:cNvPr id="17" name="חץ ימינה מקווקו 10"/>
            <p:cNvSpPr/>
            <p:nvPr/>
          </p:nvSpPr>
          <p:spPr>
            <a:xfrm rot="5400000">
              <a:off x="8729909" y="1455605"/>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8" name="חץ ימינה מקווקו 11"/>
            <p:cNvSpPr/>
            <p:nvPr/>
          </p:nvSpPr>
          <p:spPr>
            <a:xfrm rot="5400000">
              <a:off x="9359241" y="2503482"/>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19" name="חץ ימינה מקווקו 12"/>
            <p:cNvSpPr/>
            <p:nvPr/>
          </p:nvSpPr>
          <p:spPr>
            <a:xfrm rot="5400000">
              <a:off x="10000653" y="3551362"/>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sp>
          <p:nvSpPr>
            <p:cNvPr id="20" name="חץ ימינה מקווקו 13"/>
            <p:cNvSpPr/>
            <p:nvPr/>
          </p:nvSpPr>
          <p:spPr>
            <a:xfrm rot="5400000">
              <a:off x="10642065" y="4599242"/>
              <a:ext cx="990000" cy="540000"/>
            </a:xfrm>
            <a:prstGeom prst="striped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he-IL"/>
            </a:p>
          </p:txBody>
        </p:sp>
      </p:grpSp>
      <p:sp>
        <p:nvSpPr>
          <p:cNvPr id="32" name="Rectangle 31"/>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sp>
        <p:nvSpPr>
          <p:cNvPr id="33" name="Oval 32" title="Section circle"/>
          <p:cNvSpPr/>
          <p:nvPr/>
        </p:nvSpPr>
        <p:spPr>
          <a:xfrm>
            <a:off x="11500978"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1385090"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5" name="Oval 34" title="Section circle"/>
          <p:cNvSpPr/>
          <p:nvPr/>
        </p:nvSpPr>
        <p:spPr>
          <a:xfrm>
            <a:off x="1127079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6" name="Oval 35" title="Section circle"/>
          <p:cNvSpPr/>
          <p:nvPr/>
        </p:nvSpPr>
        <p:spPr>
          <a:xfrm>
            <a:off x="1115649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7" name="Oval 36" title="Section circle"/>
          <p:cNvSpPr/>
          <p:nvPr/>
        </p:nvSpPr>
        <p:spPr>
          <a:xfrm>
            <a:off x="1104060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8" name="Oval 37" title="Section circle"/>
          <p:cNvSpPr/>
          <p:nvPr/>
        </p:nvSpPr>
        <p:spPr>
          <a:xfrm>
            <a:off x="1092008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9" name="Oval 38" title="Section circle"/>
          <p:cNvSpPr/>
          <p:nvPr/>
        </p:nvSpPr>
        <p:spPr>
          <a:xfrm>
            <a:off x="1080419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06898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1" name="Oval 40" title="Section circle"/>
          <p:cNvSpPr/>
          <p:nvPr/>
        </p:nvSpPr>
        <p:spPr>
          <a:xfrm>
            <a:off x="105755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0459704"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3" name="Oval 42"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4" name="Oval 43" title="Section circle"/>
          <p:cNvSpPr/>
          <p:nvPr/>
        </p:nvSpPr>
        <p:spPr>
          <a:xfrm>
            <a:off x="115009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1385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6" name="Oval 45" title="Section circle"/>
          <p:cNvSpPr/>
          <p:nvPr/>
        </p:nvSpPr>
        <p:spPr>
          <a:xfrm>
            <a:off x="11270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7" name="Oval 46" title="Section circle"/>
          <p:cNvSpPr/>
          <p:nvPr/>
        </p:nvSpPr>
        <p:spPr>
          <a:xfrm>
            <a:off x="11156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1040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9" name="Oval 48" title="Section circle"/>
          <p:cNvSpPr/>
          <p:nvPr/>
        </p:nvSpPr>
        <p:spPr>
          <a:xfrm>
            <a:off x="1092008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0" name="Oval 49" title="Section circle"/>
          <p:cNvSpPr/>
          <p:nvPr/>
        </p:nvSpPr>
        <p:spPr>
          <a:xfrm>
            <a:off x="1080419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1" name="Oval 50" title="Section circle"/>
          <p:cNvSpPr/>
          <p:nvPr/>
        </p:nvSpPr>
        <p:spPr>
          <a:xfrm>
            <a:off x="106898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2" name="Oval 51"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3" name="Oval 52"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54" name="Oval 53"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5" name="Oval 54"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56" name="Oval 55"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541511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38</a:t>
            </a:fld>
            <a:r>
              <a:rPr lang="en-US" dirty="0" smtClean="0"/>
              <a:t> </a:t>
            </a:r>
            <a:endParaRPr lang="en-US" dirty="0"/>
          </a:p>
        </p:txBody>
      </p:sp>
      <p:sp>
        <p:nvSpPr>
          <p:cNvPr id="3" name="Text Placeholder 2"/>
          <p:cNvSpPr>
            <a:spLocks noGrp="1"/>
          </p:cNvSpPr>
          <p:nvPr>
            <p:ph type="body" sz="quarter" idx="13"/>
          </p:nvPr>
        </p:nvSpPr>
        <p:spPr>
          <a:xfrm>
            <a:off x="515678" y="1089863"/>
            <a:ext cx="11211106" cy="4811713"/>
          </a:xfrm>
        </p:spPr>
        <p:txBody>
          <a:bodyPr/>
          <a:lstStyle/>
          <a:p>
            <a:r>
              <a:rPr lang="en-US" dirty="0" smtClean="0"/>
              <a:t>How do I start my Docker container? </a:t>
            </a:r>
          </a:p>
          <a:p>
            <a:pPr marL="0" lvl="2" indent="0">
              <a:buNone/>
            </a:pPr>
            <a:endParaRPr lang="en-US" dirty="0" smtClean="0"/>
          </a:p>
          <a:p>
            <a:pPr marL="0" lvl="2" indent="0">
              <a:buNone/>
            </a:pPr>
            <a:r>
              <a:rPr lang="en-US" dirty="0" smtClean="0"/>
              <a:t>Docker container can be started in different ways.  </a:t>
            </a:r>
            <a:r>
              <a:rPr lang="en-US" dirty="0"/>
              <a:t> </a:t>
            </a:r>
            <a:r>
              <a:rPr lang="en-US" dirty="0" smtClean="0"/>
              <a:t>The concentration here is on the Docker run command: </a:t>
            </a:r>
            <a:endParaRPr lang="en-US" dirty="0"/>
          </a:p>
          <a:p>
            <a:pPr marL="914400" lvl="3" indent="0">
              <a:buNone/>
            </a:pPr>
            <a:r>
              <a:rPr lang="en-US" dirty="0" smtClean="0">
                <a:solidFill>
                  <a:schemeClr val="tx1"/>
                </a:solidFill>
              </a:rPr>
              <a:t>Docker </a:t>
            </a:r>
            <a:r>
              <a:rPr lang="en-US" dirty="0">
                <a:solidFill>
                  <a:schemeClr val="tx1"/>
                </a:solidFill>
              </a:rPr>
              <a:t>run -t -d -v </a:t>
            </a:r>
            <a:r>
              <a:rPr lang="en-US" dirty="0" smtClean="0">
                <a:solidFill>
                  <a:schemeClr val="tx1"/>
                </a:solidFill>
              </a:rPr>
              <a:t>&lt;Host mountpoint&gt;:&lt;Docker mountpoint&gt; -p </a:t>
            </a:r>
            <a:r>
              <a:rPr lang="en-US" dirty="0">
                <a:solidFill>
                  <a:schemeClr val="tx1"/>
                </a:solidFill>
              </a:rPr>
              <a:t>8500:8500 --env-file</a:t>
            </a:r>
            <a:r>
              <a:rPr lang="en-US" dirty="0" smtClean="0">
                <a:solidFill>
                  <a:schemeClr val="tx1"/>
                </a:solidFill>
              </a:rPr>
              <a:t>=&lt;external configuration file&gt; </a:t>
            </a:r>
            <a:r>
              <a:rPr lang="en-US" dirty="0">
                <a:solidFill>
                  <a:schemeClr val="tx1"/>
                </a:solidFill>
              </a:rPr>
              <a:t>--name </a:t>
            </a:r>
            <a:r>
              <a:rPr lang="en-US" dirty="0" smtClean="0">
                <a:solidFill>
                  <a:schemeClr val="tx1"/>
                </a:solidFill>
              </a:rPr>
              <a:t>&lt;Docker name&gt; &lt;Docker Image&gt;</a:t>
            </a:r>
            <a:endParaRPr lang="en-US" dirty="0"/>
          </a:p>
          <a:p>
            <a:endParaRPr lang="en-US" dirty="0" smtClean="0">
              <a:solidFill>
                <a:schemeClr val="tx2"/>
              </a:solidFill>
            </a:endParaRPr>
          </a:p>
          <a:p>
            <a:endParaRPr lang="en-US" dirty="0" smtClean="0">
              <a:solidFill>
                <a:schemeClr val="tx2"/>
              </a:solidFill>
            </a:endParaRPr>
          </a:p>
        </p:txBody>
      </p:sp>
      <p:sp>
        <p:nvSpPr>
          <p:cNvPr id="4" name="Title 3"/>
          <p:cNvSpPr>
            <a:spLocks noGrp="1"/>
          </p:cNvSpPr>
          <p:nvPr>
            <p:ph type="title"/>
          </p:nvPr>
        </p:nvSpPr>
        <p:spPr/>
        <p:txBody>
          <a:bodyPr/>
          <a:lstStyle/>
          <a:p>
            <a:r>
              <a:rPr lang="en-US" dirty="0" smtClean="0"/>
              <a:t>Start your Docker Container</a:t>
            </a:r>
            <a:endParaRPr lang="en-US" dirty="0"/>
          </a:p>
        </p:txBody>
      </p:sp>
      <p:sp>
        <p:nvSpPr>
          <p:cNvPr id="24" name="Rectangle 23"/>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sp>
        <p:nvSpPr>
          <p:cNvPr id="25" name="Oval 24" title="Section circle"/>
          <p:cNvSpPr/>
          <p:nvPr/>
        </p:nvSpPr>
        <p:spPr>
          <a:xfrm>
            <a:off x="11500978"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1385090"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27079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8" name="Oval 27" title="Section circle"/>
          <p:cNvSpPr/>
          <p:nvPr/>
        </p:nvSpPr>
        <p:spPr>
          <a:xfrm>
            <a:off x="1115649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104060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0" name="Oval 29" title="Section circle"/>
          <p:cNvSpPr/>
          <p:nvPr/>
        </p:nvSpPr>
        <p:spPr>
          <a:xfrm>
            <a:off x="1092008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1" name="Oval 30" title="Section circle"/>
          <p:cNvSpPr/>
          <p:nvPr/>
        </p:nvSpPr>
        <p:spPr>
          <a:xfrm>
            <a:off x="1080419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2" name="Oval 31" title="Section circle"/>
          <p:cNvSpPr/>
          <p:nvPr/>
        </p:nvSpPr>
        <p:spPr>
          <a:xfrm>
            <a:off x="106898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3" name="Oval 32" title="Section circle"/>
          <p:cNvSpPr/>
          <p:nvPr/>
        </p:nvSpPr>
        <p:spPr>
          <a:xfrm>
            <a:off x="105755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0459704"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5" name="Oval 34"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6" name="Oval 35" title="Section circle"/>
          <p:cNvSpPr/>
          <p:nvPr/>
        </p:nvSpPr>
        <p:spPr>
          <a:xfrm>
            <a:off x="115009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7" name="Oval 36" title="Section circle"/>
          <p:cNvSpPr/>
          <p:nvPr/>
        </p:nvSpPr>
        <p:spPr>
          <a:xfrm>
            <a:off x="11385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8" name="Oval 37" title="Section circle"/>
          <p:cNvSpPr/>
          <p:nvPr/>
        </p:nvSpPr>
        <p:spPr>
          <a:xfrm>
            <a:off x="11270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9" name="Oval 38" title="Section circle"/>
          <p:cNvSpPr/>
          <p:nvPr/>
        </p:nvSpPr>
        <p:spPr>
          <a:xfrm>
            <a:off x="11156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0" name="Oval 39" title="Section circle"/>
          <p:cNvSpPr/>
          <p:nvPr/>
        </p:nvSpPr>
        <p:spPr>
          <a:xfrm>
            <a:off x="11040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1" name="Oval 40" title="Section circle"/>
          <p:cNvSpPr/>
          <p:nvPr/>
        </p:nvSpPr>
        <p:spPr>
          <a:xfrm>
            <a:off x="1092008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2" name="Oval 41" title="Section circle"/>
          <p:cNvSpPr/>
          <p:nvPr/>
        </p:nvSpPr>
        <p:spPr>
          <a:xfrm>
            <a:off x="1080419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3" name="Oval 42" title="Section circle"/>
          <p:cNvSpPr/>
          <p:nvPr/>
        </p:nvSpPr>
        <p:spPr>
          <a:xfrm>
            <a:off x="106898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4" name="Oval 43"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5" name="Oval 44"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46" name="Oval 45"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7" name="Oval 46"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48" name="Oval 47"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37393866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39</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Start a container – Example #1 – AJSC6</a:t>
            </a:r>
          </a:p>
          <a:p>
            <a:pPr lvl="1">
              <a:lnSpc>
                <a:spcPct val="90000"/>
              </a:lnSpc>
              <a:spcAft>
                <a:spcPts val="600"/>
              </a:spcAft>
              <a:buClr>
                <a:schemeClr val="tx1"/>
              </a:buClr>
            </a:pPr>
            <a:r>
              <a:rPr lang="en-US" dirty="0"/>
              <a:t>In the following example we’ll run the Docker image we created using Docker run command , this is a simple example the Docker run use two options </a:t>
            </a:r>
            <a:r>
              <a:rPr lang="en-US" dirty="0" smtClean="0"/>
              <a:t>parameters: </a:t>
            </a:r>
            <a:endParaRPr lang="en-US" dirty="0"/>
          </a:p>
          <a:p>
            <a:pPr marL="914400" lvl="4" indent="0">
              <a:spcAft>
                <a:spcPts val="0"/>
              </a:spcAft>
              <a:buClr>
                <a:schemeClr val="tx1"/>
              </a:buClr>
              <a:buNone/>
            </a:pPr>
            <a:r>
              <a:rPr lang="en-US" dirty="0"/>
              <a:t>-t :  Allocate a pseudo-</a:t>
            </a:r>
            <a:r>
              <a:rPr lang="en-US" dirty="0" err="1"/>
              <a:t>tty</a:t>
            </a:r>
            <a:endParaRPr lang="en-US" dirty="0"/>
          </a:p>
          <a:p>
            <a:pPr marL="914400" lvl="4" indent="0">
              <a:spcAft>
                <a:spcPts val="0"/>
              </a:spcAft>
              <a:buClr>
                <a:schemeClr val="tx1"/>
              </a:buClr>
              <a:buNone/>
            </a:pPr>
            <a:r>
              <a:rPr lang="en-US" dirty="0"/>
              <a:t>-d : Run the container in the background in a “detached” mode </a:t>
            </a:r>
            <a:endParaRPr lang="en-US" dirty="0" smtClean="0"/>
          </a:p>
          <a:p>
            <a:pPr marL="457200" lvl="4" indent="0">
              <a:spcAft>
                <a:spcPts val="0"/>
              </a:spcAft>
              <a:buClr>
                <a:schemeClr val="tx1"/>
              </a:buClr>
              <a:buNone/>
            </a:pPr>
            <a:endParaRPr lang="en-US" dirty="0"/>
          </a:p>
          <a:p>
            <a:pPr lvl="1">
              <a:lnSpc>
                <a:spcPct val="90000"/>
              </a:lnSpc>
              <a:spcAft>
                <a:spcPts val="600"/>
              </a:spcAft>
              <a:buClr>
                <a:schemeClr val="tx1"/>
              </a:buClr>
            </a:pPr>
            <a:r>
              <a:rPr lang="en-US" dirty="0"/>
              <a:t>And at the end of the </a:t>
            </a:r>
            <a:r>
              <a:rPr lang="en-US" dirty="0" smtClean="0"/>
              <a:t>command is </a:t>
            </a:r>
            <a:r>
              <a:rPr lang="en-US" dirty="0"/>
              <a:t>the Docker </a:t>
            </a:r>
            <a:r>
              <a:rPr lang="en-US" dirty="0" smtClean="0"/>
              <a:t>image.</a:t>
            </a:r>
            <a:endParaRPr lang="en-US" dirty="0"/>
          </a:p>
          <a:p>
            <a:pPr lvl="1">
              <a:lnSpc>
                <a:spcPct val="90000"/>
              </a:lnSpc>
              <a:spcAft>
                <a:spcPts val="600"/>
              </a:spcAft>
              <a:buClr>
                <a:schemeClr val="tx1"/>
              </a:buClr>
            </a:pPr>
            <a:endParaRPr lang="en-US" dirty="0"/>
          </a:p>
          <a:p>
            <a:pPr lvl="1">
              <a:lnSpc>
                <a:spcPct val="90000"/>
              </a:lnSpc>
              <a:spcAft>
                <a:spcPts val="600"/>
              </a:spcAft>
              <a:buClr>
                <a:schemeClr val="tx1"/>
              </a:buClr>
            </a:pPr>
            <a:r>
              <a:rPr lang="en-US" dirty="0"/>
              <a:t>You can verify if the Docker container is running using “Docker </a:t>
            </a:r>
            <a:r>
              <a:rPr lang="en-US" dirty="0" err="1"/>
              <a:t>ps</a:t>
            </a:r>
            <a:r>
              <a:rPr lang="en-US" dirty="0"/>
              <a:t>” command.</a:t>
            </a:r>
          </a:p>
          <a:p>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endParaRPr lang="en-US" dirty="0" smtClean="0">
              <a:solidFill>
                <a:schemeClr val="tx2"/>
              </a:solidFill>
            </a:endParaRPr>
          </a:p>
        </p:txBody>
      </p:sp>
      <p:sp>
        <p:nvSpPr>
          <p:cNvPr id="4" name="Title 3"/>
          <p:cNvSpPr>
            <a:spLocks noGrp="1"/>
          </p:cNvSpPr>
          <p:nvPr>
            <p:ph type="title"/>
          </p:nvPr>
        </p:nvSpPr>
        <p:spPr/>
        <p:txBody>
          <a:bodyPr/>
          <a:lstStyle/>
          <a:p>
            <a:r>
              <a:rPr lang="en-US" dirty="0" smtClean="0"/>
              <a:t>AJSC6 Build Docker Image</a:t>
            </a:r>
            <a:endParaRPr lang="en-US" dirty="0"/>
          </a:p>
        </p:txBody>
      </p:sp>
      <p:sp>
        <p:nvSpPr>
          <p:cNvPr id="9" name="Oval 8" title="Section circle"/>
          <p:cNvSpPr/>
          <p:nvPr/>
        </p:nvSpPr>
        <p:spPr>
          <a:xfrm>
            <a:off x="11500978"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0" name="Oval 9" title="Section circle"/>
          <p:cNvSpPr/>
          <p:nvPr/>
        </p:nvSpPr>
        <p:spPr>
          <a:xfrm>
            <a:off x="11385090"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1" name="Oval 10" title="Section circle"/>
          <p:cNvSpPr/>
          <p:nvPr/>
        </p:nvSpPr>
        <p:spPr>
          <a:xfrm>
            <a:off x="1127079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2" name="Oval 11" title="Section circle"/>
          <p:cNvSpPr/>
          <p:nvPr/>
        </p:nvSpPr>
        <p:spPr>
          <a:xfrm>
            <a:off x="1115649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04060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092008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080419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6898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05755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0459704"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16152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Rectangle 19"/>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30" y="3633331"/>
            <a:ext cx="9336612" cy="2328908"/>
          </a:xfrm>
          <a:prstGeom prst="rect">
            <a:avLst/>
          </a:prstGeom>
        </p:spPr>
      </p:pic>
      <p:sp>
        <p:nvSpPr>
          <p:cNvPr id="21" name="Oval 20"/>
          <p:cNvSpPr/>
          <p:nvPr/>
        </p:nvSpPr>
        <p:spPr>
          <a:xfrm>
            <a:off x="1218635" y="3857210"/>
            <a:ext cx="6255944" cy="237474"/>
          </a:xfrm>
          <a:prstGeom prst="ellipse">
            <a:avLst/>
          </a:prstGeom>
          <a:solidFill>
            <a:srgbClr val="00B0F0">
              <a:alpha val="39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2" name="Oval 21" title="Section circle"/>
          <p:cNvSpPr/>
          <p:nvPr/>
        </p:nvSpPr>
        <p:spPr>
          <a:xfrm>
            <a:off x="115009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3" name="Oval 22" title="Section circle"/>
          <p:cNvSpPr/>
          <p:nvPr/>
        </p:nvSpPr>
        <p:spPr>
          <a:xfrm>
            <a:off x="11385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1270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5" name="Oval 24" title="Section circle"/>
          <p:cNvSpPr/>
          <p:nvPr/>
        </p:nvSpPr>
        <p:spPr>
          <a:xfrm>
            <a:off x="11156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1040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7" name="Oval 26" title="Section circle"/>
          <p:cNvSpPr/>
          <p:nvPr/>
        </p:nvSpPr>
        <p:spPr>
          <a:xfrm>
            <a:off x="1092008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8" name="Oval 27" title="Section circle"/>
          <p:cNvSpPr/>
          <p:nvPr/>
        </p:nvSpPr>
        <p:spPr>
          <a:xfrm>
            <a:off x="1080419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06898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0" name="Oval 29"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1" name="Oval 30"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2" name="Oval 31" title="Section circle"/>
          <p:cNvSpPr/>
          <p:nvPr/>
        </p:nvSpPr>
        <p:spPr>
          <a:xfrm>
            <a:off x="116152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3" name="Oval 32" title="Section circle"/>
          <p:cNvSpPr/>
          <p:nvPr/>
        </p:nvSpPr>
        <p:spPr>
          <a:xfrm>
            <a:off x="117295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895183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98AD551-1896-6D44-B0B1-213AAAED08DA}" type="slidenum">
              <a:rPr lang="en-US" smtClean="0"/>
              <a:pPr>
                <a:defRPr/>
              </a:pPr>
              <a:t>4</a:t>
            </a:fld>
            <a:r>
              <a:rPr lang="en-US" dirty="0" smtClean="0"/>
              <a:t> </a:t>
            </a:r>
            <a:endParaRPr lang="en-US" dirty="0"/>
          </a:p>
        </p:txBody>
      </p:sp>
      <p:sp>
        <p:nvSpPr>
          <p:cNvPr id="5" name="Title 4"/>
          <p:cNvSpPr>
            <a:spLocks noGrp="1"/>
          </p:cNvSpPr>
          <p:nvPr>
            <p:ph type="title"/>
          </p:nvPr>
        </p:nvSpPr>
        <p:spPr/>
        <p:txBody>
          <a:bodyPr/>
          <a:lstStyle/>
          <a:p>
            <a:r>
              <a:rPr lang="en-US" dirty="0" smtClean="0"/>
              <a:t>Before You Start</a:t>
            </a:r>
            <a:endParaRPr lang="en-US" dirty="0"/>
          </a:p>
        </p:txBody>
      </p:sp>
      <p:sp>
        <p:nvSpPr>
          <p:cNvPr id="3" name="Rectangle 2"/>
          <p:cNvSpPr/>
          <p:nvPr/>
        </p:nvSpPr>
        <p:spPr>
          <a:xfrm>
            <a:off x="1921535" y="2072329"/>
            <a:ext cx="8303089" cy="2537716"/>
          </a:xfrm>
          <a:prstGeom prst="rect">
            <a:avLst/>
          </a:prstGeom>
          <a:noFill/>
          <a:ln w="28575">
            <a:solidFill>
              <a:srgbClr val="009FDB"/>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sp>
        <p:nvSpPr>
          <p:cNvPr id="4" name="TextBox 3"/>
          <p:cNvSpPr txBox="1"/>
          <p:nvPr/>
        </p:nvSpPr>
        <p:spPr>
          <a:xfrm>
            <a:off x="2778783" y="2175070"/>
            <a:ext cx="6488629" cy="2415925"/>
          </a:xfrm>
          <a:prstGeom prst="rect">
            <a:avLst/>
          </a:prstGeom>
          <a:noFill/>
          <a:ln>
            <a:noFill/>
          </a:ln>
        </p:spPr>
        <p:txBody>
          <a:bodyPr wrap="square" lIns="0" tIns="0" rIns="0" bIns="0" rtlCol="0">
            <a:noAutofit/>
          </a:bodyPr>
          <a:lstStyle/>
          <a:p>
            <a:pPr>
              <a:lnSpc>
                <a:spcPct val="120000"/>
              </a:lnSpc>
            </a:pPr>
            <a:r>
              <a:rPr lang="en-US" sz="2000" dirty="0">
                <a:solidFill>
                  <a:schemeClr val="tx2"/>
                </a:solidFill>
              </a:rPr>
              <a:t>You’ll need to see both the slide and the </a:t>
            </a:r>
            <a:r>
              <a:rPr lang="en-US" sz="2000" dirty="0" smtClean="0">
                <a:solidFill>
                  <a:schemeClr val="tx2"/>
                </a:solidFill>
              </a:rPr>
              <a:t>notes </a:t>
            </a:r>
            <a:r>
              <a:rPr lang="en-US" sz="2000" dirty="0">
                <a:solidFill>
                  <a:schemeClr val="tx2"/>
                </a:solidFill>
              </a:rPr>
              <a:t>section below.  If you don’t see the notes section, click on “</a:t>
            </a:r>
            <a:r>
              <a:rPr lang="en-US" sz="2000" dirty="0" smtClean="0">
                <a:solidFill>
                  <a:schemeClr val="tx2"/>
                </a:solidFill>
              </a:rPr>
              <a:t>Notes Page” </a:t>
            </a:r>
            <a:r>
              <a:rPr lang="en-US" sz="2000" dirty="0">
                <a:solidFill>
                  <a:schemeClr val="tx2"/>
                </a:solidFill>
              </a:rPr>
              <a:t>within the </a:t>
            </a:r>
            <a:r>
              <a:rPr lang="en-US" sz="2000" dirty="0" smtClean="0">
                <a:solidFill>
                  <a:schemeClr val="tx2"/>
                </a:solidFill>
              </a:rPr>
              <a:t>“View” tab.  If viewing the presentation as a slide show, you may also see the notes on the presenters page.  </a:t>
            </a:r>
          </a:p>
          <a:p>
            <a:pPr>
              <a:lnSpc>
                <a:spcPct val="120000"/>
              </a:lnSpc>
            </a:pPr>
            <a:endParaRPr lang="en-US" sz="2000" dirty="0">
              <a:solidFill>
                <a:schemeClr val="tx2"/>
              </a:solidFill>
            </a:endParaRPr>
          </a:p>
          <a:p>
            <a:pPr>
              <a:lnSpc>
                <a:spcPct val="120000"/>
              </a:lnSpc>
            </a:pPr>
            <a:r>
              <a:rPr lang="en-US" sz="2000" dirty="0" smtClean="0">
                <a:solidFill>
                  <a:schemeClr val="tx2"/>
                </a:solidFill>
              </a:rPr>
              <a:t>Notes are not visible using the PowerPoint Viewer.</a:t>
            </a:r>
            <a:endParaRPr lang="en-US" sz="2000" dirty="0">
              <a:solidFill>
                <a:schemeClr val="tx2"/>
              </a:solidFill>
            </a:endParaRPr>
          </a:p>
          <a:p>
            <a:pPr algn="ctr">
              <a:lnSpc>
                <a:spcPct val="120000"/>
              </a:lnSpc>
            </a:pPr>
            <a:endParaRPr lang="en-US" sz="2000" dirty="0">
              <a:solidFill>
                <a:schemeClr val="tx2"/>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1534" y="2175070"/>
            <a:ext cx="914400" cy="9144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8475" y="3690935"/>
            <a:ext cx="900060" cy="900060"/>
          </a:xfrm>
          <a:prstGeom prst="rect">
            <a:avLst/>
          </a:prstGeom>
        </p:spPr>
      </p:pic>
    </p:spTree>
    <p:extLst>
      <p:ext uri="{BB962C8B-B14F-4D97-AF65-F5344CB8AC3E}">
        <p14:creationId xmlns:p14="http://schemas.microsoft.com/office/powerpoint/2010/main" val="31978487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40</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Start a container – Example #2 – Symposium2017</a:t>
            </a:r>
            <a:endParaRPr lang="en-US" dirty="0"/>
          </a:p>
          <a:p>
            <a:pPr lvl="1">
              <a:lnSpc>
                <a:spcPct val="90000"/>
              </a:lnSpc>
              <a:spcAft>
                <a:spcPts val="600"/>
              </a:spcAft>
              <a:buClr>
                <a:schemeClr val="tx1"/>
              </a:buClr>
            </a:pPr>
            <a:endParaRPr lang="en-US" dirty="0" smtClean="0"/>
          </a:p>
          <a:p>
            <a:endParaRPr lang="en-US" dirty="0" smtClean="0">
              <a:solidFill>
                <a:schemeClr val="tx2"/>
              </a:solidFill>
            </a:endParaRPr>
          </a:p>
        </p:txBody>
      </p:sp>
      <p:sp>
        <p:nvSpPr>
          <p:cNvPr id="4" name="Title 3"/>
          <p:cNvSpPr>
            <a:spLocks noGrp="1"/>
          </p:cNvSpPr>
          <p:nvPr>
            <p:ph type="title"/>
          </p:nvPr>
        </p:nvSpPr>
        <p:spPr/>
        <p:txBody>
          <a:bodyPr/>
          <a:lstStyle/>
          <a:p>
            <a:r>
              <a:rPr lang="en-US" dirty="0" smtClean="0"/>
              <a:t>AJSC6 Build Docker Image</a:t>
            </a:r>
            <a:endParaRPr lang="en-US" dirty="0"/>
          </a:p>
        </p:txBody>
      </p:sp>
      <p:sp>
        <p:nvSpPr>
          <p:cNvPr id="9" name="Oval 8" title="Section circle"/>
          <p:cNvSpPr/>
          <p:nvPr/>
        </p:nvSpPr>
        <p:spPr>
          <a:xfrm>
            <a:off x="115009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0" name="Oval 9" title="Section circle"/>
          <p:cNvSpPr/>
          <p:nvPr/>
        </p:nvSpPr>
        <p:spPr>
          <a:xfrm>
            <a:off x="11385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1" name="Oval 10" title="Section circle"/>
          <p:cNvSpPr/>
          <p:nvPr/>
        </p:nvSpPr>
        <p:spPr>
          <a:xfrm>
            <a:off x="11270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2" name="Oval 11" title="Section circle"/>
          <p:cNvSpPr/>
          <p:nvPr/>
        </p:nvSpPr>
        <p:spPr>
          <a:xfrm>
            <a:off x="11156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3" name="Oval 12" title="Section circle"/>
          <p:cNvSpPr/>
          <p:nvPr/>
        </p:nvSpPr>
        <p:spPr>
          <a:xfrm>
            <a:off x="11040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092008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5" name="Oval 14" title="Section circle"/>
          <p:cNvSpPr/>
          <p:nvPr/>
        </p:nvSpPr>
        <p:spPr>
          <a:xfrm>
            <a:off x="1080419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6" name="Oval 15" title="Section circle"/>
          <p:cNvSpPr/>
          <p:nvPr/>
        </p:nvSpPr>
        <p:spPr>
          <a:xfrm>
            <a:off x="106898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18" name="Oval 17"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1615278"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0" name="Rectangle 19"/>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97" y="1586815"/>
            <a:ext cx="6355795" cy="3843196"/>
          </a:xfrm>
          <a:prstGeom prst="rect">
            <a:avLst/>
          </a:prstGeom>
        </p:spPr>
      </p:pic>
      <p:sp>
        <p:nvSpPr>
          <p:cNvPr id="6" name="TextBox 5"/>
          <p:cNvSpPr txBox="1"/>
          <p:nvPr/>
        </p:nvSpPr>
        <p:spPr>
          <a:xfrm>
            <a:off x="7324253" y="1810693"/>
            <a:ext cx="4176725" cy="3793402"/>
          </a:xfrm>
          <a:prstGeom prst="rect">
            <a:avLst/>
          </a:prstGeom>
          <a:noFill/>
          <a:ln>
            <a:noFill/>
          </a:ln>
        </p:spPr>
        <p:txBody>
          <a:bodyPr wrap="square" lIns="0" tIns="0" rIns="0" bIns="0" rtlCol="0">
            <a:noAutofit/>
          </a:bodyPr>
          <a:lstStyle/>
          <a:p>
            <a:r>
              <a:rPr lang="en-US" sz="1400" dirty="0">
                <a:solidFill>
                  <a:schemeClr val="tx2"/>
                </a:solidFill>
              </a:rPr>
              <a:t>My local folder contains : </a:t>
            </a:r>
            <a:endParaRPr lang="en-US" sz="1400" dirty="0" smtClean="0">
              <a:solidFill>
                <a:schemeClr val="tx2"/>
              </a:solidFill>
            </a:endParaRPr>
          </a:p>
          <a:p>
            <a:pPr marL="342900" indent="-342900">
              <a:buAutoNum type="arabicPeriod"/>
            </a:pPr>
            <a:r>
              <a:rPr lang="en-US" sz="1400" dirty="0" smtClean="0">
                <a:solidFill>
                  <a:schemeClr val="tx2"/>
                </a:solidFill>
              </a:rPr>
              <a:t>Images directory which contain an image I would like to mount into the container</a:t>
            </a:r>
          </a:p>
          <a:p>
            <a:pPr marL="342900" indent="-342900">
              <a:buAutoNum type="arabicPeriod"/>
            </a:pPr>
            <a:r>
              <a:rPr lang="en-US" sz="1400" dirty="0" err="1" smtClean="0">
                <a:solidFill>
                  <a:schemeClr val="tx2"/>
                </a:solidFill>
              </a:rPr>
              <a:t>System.config</a:t>
            </a:r>
            <a:r>
              <a:rPr lang="en-US" sz="1400" dirty="0" smtClean="0">
                <a:solidFill>
                  <a:schemeClr val="tx2"/>
                </a:solidFill>
              </a:rPr>
              <a:t> file contains key value pairs for a configuration we would like to expose inside the container as shell environment variables</a:t>
            </a:r>
          </a:p>
          <a:p>
            <a:pPr marL="342900" indent="-342900">
              <a:buAutoNum type="arabicPeriod"/>
            </a:pPr>
            <a:r>
              <a:rPr lang="en-US" sz="1400" dirty="0" err="1" smtClean="0">
                <a:solidFill>
                  <a:schemeClr val="tx2"/>
                </a:solidFill>
              </a:rPr>
              <a:t>Filesystem</a:t>
            </a:r>
            <a:r>
              <a:rPr lang="en-US" sz="1400" dirty="0" smtClean="0">
                <a:solidFill>
                  <a:schemeClr val="tx2"/>
                </a:solidFill>
              </a:rPr>
              <a:t> directory contains stop/start scripts</a:t>
            </a:r>
          </a:p>
          <a:p>
            <a:pPr marL="342900" indent="-342900">
              <a:buAutoNum type="arabicPeriod"/>
            </a:pPr>
            <a:r>
              <a:rPr lang="en-US" sz="1400" dirty="0" err="1" smtClean="0">
                <a:solidFill>
                  <a:schemeClr val="tx2"/>
                </a:solidFill>
              </a:rPr>
              <a:t>Dockerfile</a:t>
            </a:r>
            <a:r>
              <a:rPr lang="en-US" sz="1400" dirty="0" smtClean="0">
                <a:solidFill>
                  <a:schemeClr val="tx2"/>
                </a:solidFill>
              </a:rPr>
              <a:t> – our </a:t>
            </a:r>
            <a:r>
              <a:rPr lang="en-US" sz="1400" dirty="0" err="1" smtClean="0">
                <a:solidFill>
                  <a:schemeClr val="tx2"/>
                </a:solidFill>
              </a:rPr>
              <a:t>Dockerfile</a:t>
            </a:r>
            <a:r>
              <a:rPr lang="en-US" sz="1400" dirty="0" smtClean="0">
                <a:solidFill>
                  <a:schemeClr val="tx2"/>
                </a:solidFill>
              </a:rPr>
              <a:t> for building the </a:t>
            </a:r>
            <a:r>
              <a:rPr lang="en-US" sz="1400" dirty="0" err="1" smtClean="0">
                <a:solidFill>
                  <a:schemeClr val="tx2"/>
                </a:solidFill>
              </a:rPr>
              <a:t>docker</a:t>
            </a:r>
            <a:r>
              <a:rPr lang="en-US" sz="1400" dirty="0" smtClean="0">
                <a:solidFill>
                  <a:schemeClr val="tx2"/>
                </a:solidFill>
              </a:rPr>
              <a:t> image </a:t>
            </a:r>
          </a:p>
        </p:txBody>
      </p:sp>
      <p:sp>
        <p:nvSpPr>
          <p:cNvPr id="21" name="Oval 20" title="Section circle"/>
          <p:cNvSpPr/>
          <p:nvPr/>
        </p:nvSpPr>
        <p:spPr>
          <a:xfrm>
            <a:off x="117295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2" name="Oval 21" title="Section circle"/>
          <p:cNvSpPr/>
          <p:nvPr/>
        </p:nvSpPr>
        <p:spPr>
          <a:xfrm>
            <a:off x="11843878"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4671144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500716" y="6375012"/>
            <a:ext cx="294066" cy="224790"/>
          </a:xfrm>
        </p:spPr>
        <p:txBody>
          <a:bodyPr/>
          <a:lstStyle/>
          <a:p>
            <a:fld id="{12CB907E-C602-C34B-93F7-CA9E40714286}" type="slidenum">
              <a:rPr lang="en-US" smtClean="0"/>
              <a:pPr/>
              <a:t>41</a:t>
            </a:fld>
            <a:r>
              <a:rPr lang="en-US" dirty="0" smtClean="0"/>
              <a:t> </a:t>
            </a:r>
            <a:endParaRPr lang="en-US" dirty="0"/>
          </a:p>
        </p:txBody>
      </p:sp>
      <p:sp>
        <p:nvSpPr>
          <p:cNvPr id="3" name="Text Placeholder 2"/>
          <p:cNvSpPr>
            <a:spLocks noGrp="1"/>
          </p:cNvSpPr>
          <p:nvPr>
            <p:ph type="body" sz="quarter" idx="13"/>
          </p:nvPr>
        </p:nvSpPr>
        <p:spPr>
          <a:xfrm>
            <a:off x="500716" y="1090130"/>
            <a:ext cx="11211106" cy="5400881"/>
          </a:xfrm>
        </p:spPr>
        <p:txBody>
          <a:bodyPr/>
          <a:lstStyle/>
          <a:p>
            <a:r>
              <a:rPr lang="en-US" dirty="0" smtClean="0"/>
              <a:t>Start a container – Example #2 – Symposium2017</a:t>
            </a:r>
          </a:p>
          <a:p>
            <a:pPr lvl="1">
              <a:lnSpc>
                <a:spcPct val="90000"/>
              </a:lnSpc>
              <a:spcAft>
                <a:spcPts val="600"/>
              </a:spcAft>
              <a:buClr>
                <a:schemeClr val="tx1"/>
              </a:buClr>
            </a:pPr>
            <a:r>
              <a:rPr lang="en-US" dirty="0"/>
              <a:t>Another example for Docker run with more parameters : </a:t>
            </a:r>
          </a:p>
          <a:p>
            <a:pPr marL="914400" lvl="2" indent="0">
              <a:spcAft>
                <a:spcPts val="0"/>
              </a:spcAft>
              <a:buClr>
                <a:schemeClr val="tx1"/>
              </a:buClr>
              <a:buNone/>
            </a:pPr>
            <a:r>
              <a:rPr lang="en-US" dirty="0"/>
              <a:t>-t :  Allocate a pseudo-</a:t>
            </a:r>
            <a:r>
              <a:rPr lang="en-US" dirty="0" err="1"/>
              <a:t>tty</a:t>
            </a:r>
            <a:endParaRPr lang="en-US" dirty="0"/>
          </a:p>
          <a:p>
            <a:pPr marL="914400" lvl="2" indent="0">
              <a:spcAft>
                <a:spcPts val="0"/>
              </a:spcAft>
              <a:buClr>
                <a:schemeClr val="tx1"/>
              </a:buClr>
              <a:buNone/>
            </a:pPr>
            <a:r>
              <a:rPr lang="en-US" dirty="0"/>
              <a:t>-d : Run the container in the background in a “detached” mode </a:t>
            </a:r>
          </a:p>
          <a:p>
            <a:pPr marL="914400" lvl="2" indent="0">
              <a:spcAft>
                <a:spcPts val="0"/>
              </a:spcAft>
              <a:buClr>
                <a:schemeClr val="tx1"/>
              </a:buClr>
              <a:buNone/>
            </a:pPr>
            <a:r>
              <a:rPr lang="en-US" dirty="0"/>
              <a:t>-v : Mount host </a:t>
            </a:r>
            <a:r>
              <a:rPr lang="en-US" dirty="0" err="1"/>
              <a:t>filesystem</a:t>
            </a:r>
            <a:r>
              <a:rPr lang="en-US" dirty="0"/>
              <a:t> to container internal </a:t>
            </a:r>
            <a:r>
              <a:rPr lang="en-US" dirty="0" err="1"/>
              <a:t>filesystem</a:t>
            </a:r>
            <a:r>
              <a:rPr lang="en-US" dirty="0"/>
              <a:t> </a:t>
            </a:r>
          </a:p>
          <a:p>
            <a:pPr marL="914400" lvl="2" indent="0">
              <a:spcAft>
                <a:spcPts val="0"/>
              </a:spcAft>
              <a:buClr>
                <a:schemeClr val="tx1"/>
              </a:buClr>
              <a:buNone/>
            </a:pPr>
            <a:r>
              <a:rPr lang="en-US" dirty="0"/>
              <a:t>-p : Bind host port to container internal port </a:t>
            </a:r>
          </a:p>
          <a:p>
            <a:pPr marL="914400" lvl="2" indent="0">
              <a:spcAft>
                <a:spcPts val="0"/>
              </a:spcAft>
              <a:buClr>
                <a:schemeClr val="tx1"/>
              </a:buClr>
              <a:buNone/>
            </a:pPr>
            <a:r>
              <a:rPr lang="en-US" dirty="0"/>
              <a:t>-</a:t>
            </a:r>
            <a:r>
              <a:rPr lang="en-US" dirty="0" err="1"/>
              <a:t>env</a:t>
            </a:r>
            <a:r>
              <a:rPr lang="en-US" dirty="0"/>
              <a:t>-file : Contains a file with key/value pairs to be expose insider the container as environment variables. </a:t>
            </a:r>
          </a:p>
          <a:p>
            <a:pPr marL="914400" lvl="2" indent="0">
              <a:spcAft>
                <a:spcPts val="0"/>
              </a:spcAft>
              <a:buClr>
                <a:schemeClr val="tx1"/>
              </a:buClr>
              <a:buNone/>
            </a:pPr>
            <a:r>
              <a:rPr lang="en-US" dirty="0"/>
              <a:t>--name : A name for our container</a:t>
            </a:r>
          </a:p>
          <a:p>
            <a:pPr lvl="1">
              <a:lnSpc>
                <a:spcPct val="90000"/>
              </a:lnSpc>
              <a:spcAft>
                <a:spcPts val="600"/>
              </a:spcAft>
              <a:buClr>
                <a:schemeClr val="tx1"/>
              </a:buClr>
            </a:pPr>
            <a:endParaRPr lang="en-US" sz="400" dirty="0" smtClean="0"/>
          </a:p>
          <a:p>
            <a:pPr lvl="1">
              <a:lnSpc>
                <a:spcPct val="90000"/>
              </a:lnSpc>
              <a:spcAft>
                <a:spcPts val="600"/>
              </a:spcAft>
              <a:buClr>
                <a:schemeClr val="tx1"/>
              </a:buClr>
            </a:pPr>
            <a:r>
              <a:rPr lang="en-US" dirty="0" smtClean="0"/>
              <a:t>And </a:t>
            </a:r>
            <a:r>
              <a:rPr lang="en-US" dirty="0"/>
              <a:t>at the end of the command </a:t>
            </a:r>
            <a:r>
              <a:rPr lang="en-US" dirty="0" smtClean="0"/>
              <a:t>is the </a:t>
            </a:r>
            <a:r>
              <a:rPr lang="en-US" dirty="0"/>
              <a:t>Docker </a:t>
            </a:r>
            <a:r>
              <a:rPr lang="en-US" dirty="0" smtClean="0"/>
              <a:t>image.</a:t>
            </a:r>
            <a:endParaRPr lang="en-US" dirty="0"/>
          </a:p>
          <a:p>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smtClean="0"/>
          </a:p>
          <a:p>
            <a:pPr lvl="1">
              <a:lnSpc>
                <a:spcPct val="90000"/>
              </a:lnSpc>
              <a:spcAft>
                <a:spcPts val="600"/>
              </a:spcAft>
              <a:buClr>
                <a:schemeClr val="tx1"/>
              </a:buClr>
            </a:pPr>
            <a:endParaRPr lang="en-US" dirty="0"/>
          </a:p>
          <a:p>
            <a:pPr lvl="1">
              <a:lnSpc>
                <a:spcPct val="90000"/>
              </a:lnSpc>
              <a:spcAft>
                <a:spcPts val="600"/>
              </a:spcAft>
              <a:buClr>
                <a:schemeClr val="tx1"/>
              </a:buClr>
            </a:pPr>
            <a:endParaRPr lang="en-US" dirty="0"/>
          </a:p>
        </p:txBody>
      </p:sp>
      <p:sp>
        <p:nvSpPr>
          <p:cNvPr id="4" name="Title 3"/>
          <p:cNvSpPr>
            <a:spLocks noGrp="1"/>
          </p:cNvSpPr>
          <p:nvPr>
            <p:ph type="title"/>
          </p:nvPr>
        </p:nvSpPr>
        <p:spPr/>
        <p:txBody>
          <a:bodyPr/>
          <a:lstStyle/>
          <a:p>
            <a:r>
              <a:rPr lang="en-US" dirty="0" smtClean="0"/>
              <a:t>AJSC6 Build Docker Image</a:t>
            </a:r>
            <a:endParaRPr lang="en-US" dirty="0"/>
          </a:p>
        </p:txBody>
      </p:sp>
      <p:sp>
        <p:nvSpPr>
          <p:cNvPr id="20" name="Rectangle 19"/>
          <p:cNvSpPr/>
          <p:nvPr/>
        </p:nvSpPr>
        <p:spPr>
          <a:xfrm rot="5400000">
            <a:off x="9975261" y="4424141"/>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72" y="3489456"/>
            <a:ext cx="9596673" cy="2997951"/>
          </a:xfrm>
          <a:prstGeom prst="rect">
            <a:avLst/>
          </a:prstGeom>
        </p:spPr>
      </p:pic>
      <p:sp>
        <p:nvSpPr>
          <p:cNvPr id="21" name="Oval 20"/>
          <p:cNvSpPr/>
          <p:nvPr/>
        </p:nvSpPr>
        <p:spPr>
          <a:xfrm>
            <a:off x="1377860" y="3888046"/>
            <a:ext cx="9451808" cy="237474"/>
          </a:xfrm>
          <a:prstGeom prst="ellipse">
            <a:avLst/>
          </a:prstGeom>
          <a:solidFill>
            <a:srgbClr val="00B0F0">
              <a:alpha val="39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2" name="Oval 21"/>
          <p:cNvSpPr/>
          <p:nvPr/>
        </p:nvSpPr>
        <p:spPr>
          <a:xfrm>
            <a:off x="1359753" y="5732861"/>
            <a:ext cx="9608492" cy="237474"/>
          </a:xfrm>
          <a:prstGeom prst="ellipse">
            <a:avLst/>
          </a:prstGeom>
          <a:solidFill>
            <a:srgbClr val="00B0F0">
              <a:alpha val="39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3" name="Oval 22" title="Section circle"/>
          <p:cNvSpPr/>
          <p:nvPr/>
        </p:nvSpPr>
        <p:spPr>
          <a:xfrm>
            <a:off x="115009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4" name="Oval 23" title="Section circle"/>
          <p:cNvSpPr/>
          <p:nvPr/>
        </p:nvSpPr>
        <p:spPr>
          <a:xfrm>
            <a:off x="11385090"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5" name="Oval 24" title="Section circle"/>
          <p:cNvSpPr/>
          <p:nvPr/>
        </p:nvSpPr>
        <p:spPr>
          <a:xfrm>
            <a:off x="112707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6" name="Oval 25" title="Section circle"/>
          <p:cNvSpPr/>
          <p:nvPr/>
        </p:nvSpPr>
        <p:spPr>
          <a:xfrm>
            <a:off x="1115649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04060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8" name="Oval 27" title="Section circle"/>
          <p:cNvSpPr/>
          <p:nvPr/>
        </p:nvSpPr>
        <p:spPr>
          <a:xfrm>
            <a:off x="10920080"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080419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0" name="Oval 29" title="Section circle"/>
          <p:cNvSpPr/>
          <p:nvPr/>
        </p:nvSpPr>
        <p:spPr>
          <a:xfrm>
            <a:off x="106898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1" name="Oval 30" title="Section circle"/>
          <p:cNvSpPr/>
          <p:nvPr/>
        </p:nvSpPr>
        <p:spPr>
          <a:xfrm>
            <a:off x="1057559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2" name="Oval 31" title="Section circle"/>
          <p:cNvSpPr/>
          <p:nvPr/>
        </p:nvSpPr>
        <p:spPr>
          <a:xfrm>
            <a:off x="1045970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3" name="Oval 32" title="Section circle"/>
          <p:cNvSpPr/>
          <p:nvPr/>
        </p:nvSpPr>
        <p:spPr>
          <a:xfrm>
            <a:off x="116152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17295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5" name="Oval 34" title="Section circle"/>
          <p:cNvSpPr/>
          <p:nvPr/>
        </p:nvSpPr>
        <p:spPr>
          <a:xfrm>
            <a:off x="11843878"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5323974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42</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a:t>Commands for </a:t>
            </a:r>
            <a:r>
              <a:rPr lang="en-US" dirty="0" smtClean="0"/>
              <a:t>Interacting </a:t>
            </a:r>
            <a:r>
              <a:rPr lang="en-US" dirty="0"/>
              <a:t>with </a:t>
            </a:r>
            <a:r>
              <a:rPr lang="en-US" dirty="0" smtClean="0"/>
              <a:t>Containers</a:t>
            </a:r>
          </a:p>
        </p:txBody>
      </p:sp>
      <p:sp>
        <p:nvSpPr>
          <p:cNvPr id="4" name="Title 3"/>
          <p:cNvSpPr>
            <a:spLocks noGrp="1"/>
          </p:cNvSpPr>
          <p:nvPr>
            <p:ph type="title"/>
          </p:nvPr>
        </p:nvSpPr>
        <p:spPr/>
        <p:txBody>
          <a:bodyPr/>
          <a:lstStyle/>
          <a:p>
            <a:r>
              <a:rPr lang="en-US" dirty="0"/>
              <a:t>Start your Docker Container</a:t>
            </a:r>
          </a:p>
        </p:txBody>
      </p:sp>
      <p:sp>
        <p:nvSpPr>
          <p:cNvPr id="24" name="Rectangle 23"/>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p>
        </p:txBody>
      </p:sp>
      <p:sp>
        <p:nvSpPr>
          <p:cNvPr id="5" name="Rectangle 4"/>
          <p:cNvSpPr/>
          <p:nvPr/>
        </p:nvSpPr>
        <p:spPr>
          <a:xfrm>
            <a:off x="987063" y="1663015"/>
            <a:ext cx="10254819" cy="4154984"/>
          </a:xfrm>
          <a:prstGeom prst="rect">
            <a:avLst/>
          </a:prstGeom>
        </p:spPr>
        <p:txBody>
          <a:bodyPr wrap="square">
            <a:spAutoFit/>
          </a:bodyPr>
          <a:lstStyle/>
          <a:p>
            <a:pPr marL="914400"/>
            <a:r>
              <a:rPr lang="en-US" sz="2400" b="1" dirty="0"/>
              <a:t>Docker create </a:t>
            </a:r>
            <a:r>
              <a:rPr lang="en-US" sz="2400" dirty="0"/>
              <a:t>- </a:t>
            </a:r>
            <a:r>
              <a:rPr lang="en-US" sz="2400" dirty="0">
                <a:solidFill>
                  <a:schemeClr val="tx2"/>
                </a:solidFill>
              </a:rPr>
              <a:t>creates a container but does not start </a:t>
            </a:r>
            <a:r>
              <a:rPr lang="en-US" sz="2400" dirty="0" smtClean="0">
                <a:solidFill>
                  <a:schemeClr val="tx2"/>
                </a:solidFill>
              </a:rPr>
              <a:t>it</a:t>
            </a:r>
            <a:endParaRPr lang="en-US" sz="2400" dirty="0">
              <a:solidFill>
                <a:schemeClr val="tx2"/>
              </a:solidFill>
            </a:endParaRPr>
          </a:p>
          <a:p>
            <a:pPr marL="914400"/>
            <a:r>
              <a:rPr lang="en-US" sz="2400" b="1" dirty="0"/>
              <a:t>Docker run </a:t>
            </a:r>
            <a:r>
              <a:rPr lang="en-US" sz="2400" dirty="0"/>
              <a:t>- </a:t>
            </a:r>
            <a:r>
              <a:rPr lang="en-US" sz="2400" dirty="0">
                <a:solidFill>
                  <a:schemeClr val="tx2"/>
                </a:solidFill>
              </a:rPr>
              <a:t>creates and starts a </a:t>
            </a:r>
            <a:r>
              <a:rPr lang="en-US" sz="2400" dirty="0" smtClean="0">
                <a:solidFill>
                  <a:schemeClr val="tx2"/>
                </a:solidFill>
              </a:rPr>
              <a:t>container</a:t>
            </a:r>
            <a:endParaRPr lang="en-US" sz="2400" dirty="0">
              <a:solidFill>
                <a:schemeClr val="tx2"/>
              </a:solidFill>
            </a:endParaRPr>
          </a:p>
          <a:p>
            <a:pPr marL="914400"/>
            <a:r>
              <a:rPr lang="en-US" sz="2400" b="1" dirty="0"/>
              <a:t>Docker stop </a:t>
            </a:r>
            <a:r>
              <a:rPr lang="en-US" sz="2400" dirty="0"/>
              <a:t>- </a:t>
            </a:r>
            <a:r>
              <a:rPr lang="en-US" sz="2400" dirty="0">
                <a:solidFill>
                  <a:schemeClr val="tx2"/>
                </a:solidFill>
              </a:rPr>
              <a:t>stops </a:t>
            </a:r>
            <a:r>
              <a:rPr lang="en-US" sz="2400" dirty="0" smtClean="0">
                <a:solidFill>
                  <a:schemeClr val="tx2"/>
                </a:solidFill>
              </a:rPr>
              <a:t>it</a:t>
            </a:r>
            <a:endParaRPr lang="en-US" sz="2400" dirty="0">
              <a:solidFill>
                <a:schemeClr val="tx2"/>
              </a:solidFill>
            </a:endParaRPr>
          </a:p>
          <a:p>
            <a:pPr marL="914400"/>
            <a:r>
              <a:rPr lang="en-US" sz="2400" b="1" dirty="0"/>
              <a:t>Docker start </a:t>
            </a:r>
            <a:r>
              <a:rPr lang="en-US" sz="2400" dirty="0"/>
              <a:t>- </a:t>
            </a:r>
            <a:r>
              <a:rPr lang="en-US" sz="2400" dirty="0">
                <a:solidFill>
                  <a:schemeClr val="tx2"/>
                </a:solidFill>
              </a:rPr>
              <a:t>will start it </a:t>
            </a:r>
            <a:r>
              <a:rPr lang="en-US" sz="2400" dirty="0" smtClean="0">
                <a:solidFill>
                  <a:schemeClr val="tx2"/>
                </a:solidFill>
              </a:rPr>
              <a:t>again</a:t>
            </a:r>
            <a:endParaRPr lang="en-US" sz="2400" dirty="0">
              <a:solidFill>
                <a:schemeClr val="tx2"/>
              </a:solidFill>
            </a:endParaRPr>
          </a:p>
          <a:p>
            <a:pPr marL="914400"/>
            <a:r>
              <a:rPr lang="en-US" sz="2400" b="1" dirty="0"/>
              <a:t>Docker ps </a:t>
            </a:r>
            <a:r>
              <a:rPr lang="en-US" sz="2400" dirty="0"/>
              <a:t>- </a:t>
            </a:r>
            <a:r>
              <a:rPr lang="en-US" sz="2400" dirty="0">
                <a:solidFill>
                  <a:schemeClr val="tx2"/>
                </a:solidFill>
              </a:rPr>
              <a:t>check which containers are running </a:t>
            </a:r>
          </a:p>
          <a:p>
            <a:pPr marL="914400"/>
            <a:r>
              <a:rPr lang="en-US" sz="2400" b="1" dirty="0"/>
              <a:t>Docker restart </a:t>
            </a:r>
            <a:r>
              <a:rPr lang="en-US" sz="2400" dirty="0"/>
              <a:t>- </a:t>
            </a:r>
            <a:r>
              <a:rPr lang="en-US" sz="2400" dirty="0">
                <a:solidFill>
                  <a:schemeClr val="tx2"/>
                </a:solidFill>
              </a:rPr>
              <a:t>restarts a </a:t>
            </a:r>
            <a:r>
              <a:rPr lang="en-US" sz="2400" dirty="0" smtClean="0">
                <a:solidFill>
                  <a:schemeClr val="tx2"/>
                </a:solidFill>
              </a:rPr>
              <a:t>container</a:t>
            </a:r>
            <a:endParaRPr lang="en-US" sz="2400" dirty="0">
              <a:solidFill>
                <a:schemeClr val="tx2"/>
              </a:solidFill>
            </a:endParaRPr>
          </a:p>
          <a:p>
            <a:pPr marL="914400"/>
            <a:r>
              <a:rPr lang="en-US" sz="2400" b="1" dirty="0"/>
              <a:t>Docker rm </a:t>
            </a:r>
            <a:r>
              <a:rPr lang="en-US" sz="2400" dirty="0"/>
              <a:t>- </a:t>
            </a:r>
            <a:r>
              <a:rPr lang="en-US" sz="2400" dirty="0">
                <a:solidFill>
                  <a:schemeClr val="tx2"/>
                </a:solidFill>
              </a:rPr>
              <a:t>deletes a </a:t>
            </a:r>
            <a:r>
              <a:rPr lang="en-US" sz="2400" dirty="0" smtClean="0">
                <a:solidFill>
                  <a:schemeClr val="tx2"/>
                </a:solidFill>
              </a:rPr>
              <a:t>container</a:t>
            </a:r>
            <a:endParaRPr lang="en-US" sz="2400" dirty="0">
              <a:solidFill>
                <a:schemeClr val="tx2"/>
              </a:solidFill>
            </a:endParaRPr>
          </a:p>
          <a:p>
            <a:pPr marL="914400"/>
            <a:r>
              <a:rPr lang="en-US" sz="2400" b="1" dirty="0"/>
              <a:t>Docker kill </a:t>
            </a:r>
            <a:r>
              <a:rPr lang="en-US" sz="2400" dirty="0"/>
              <a:t>- </a:t>
            </a:r>
            <a:r>
              <a:rPr lang="en-US" sz="2400" dirty="0">
                <a:solidFill>
                  <a:schemeClr val="tx2"/>
                </a:solidFill>
              </a:rPr>
              <a:t>sends a SIGKILL to a </a:t>
            </a:r>
            <a:r>
              <a:rPr lang="en-US" sz="2400" dirty="0" smtClean="0">
                <a:solidFill>
                  <a:schemeClr val="tx2"/>
                </a:solidFill>
              </a:rPr>
              <a:t>container</a:t>
            </a:r>
            <a:endParaRPr lang="en-US" sz="2400" dirty="0">
              <a:solidFill>
                <a:schemeClr val="tx2"/>
              </a:solidFill>
            </a:endParaRPr>
          </a:p>
          <a:p>
            <a:pPr marL="914400"/>
            <a:r>
              <a:rPr lang="en-US" sz="2400" b="1" dirty="0"/>
              <a:t>Docker attach </a:t>
            </a:r>
            <a:r>
              <a:rPr lang="en-US" sz="2400" dirty="0"/>
              <a:t>- </a:t>
            </a:r>
            <a:r>
              <a:rPr lang="en-US" sz="2400" dirty="0">
                <a:solidFill>
                  <a:schemeClr val="tx2"/>
                </a:solidFill>
              </a:rPr>
              <a:t>will connect to a running </a:t>
            </a:r>
            <a:r>
              <a:rPr lang="en-US" sz="2400" dirty="0" smtClean="0">
                <a:solidFill>
                  <a:schemeClr val="tx2"/>
                </a:solidFill>
              </a:rPr>
              <a:t>container</a:t>
            </a:r>
            <a:endParaRPr lang="en-US" sz="2400" dirty="0">
              <a:solidFill>
                <a:schemeClr val="tx2"/>
              </a:solidFill>
            </a:endParaRPr>
          </a:p>
          <a:p>
            <a:pPr marL="914400"/>
            <a:r>
              <a:rPr lang="en-US" sz="2400" b="1" dirty="0"/>
              <a:t>Docker wait </a:t>
            </a:r>
            <a:r>
              <a:rPr lang="en-US" sz="2400" dirty="0"/>
              <a:t>- </a:t>
            </a:r>
            <a:r>
              <a:rPr lang="en-US" sz="2400" dirty="0">
                <a:solidFill>
                  <a:schemeClr val="tx2"/>
                </a:solidFill>
              </a:rPr>
              <a:t>blocks until container </a:t>
            </a:r>
            <a:r>
              <a:rPr lang="en-US" sz="2400" dirty="0" smtClean="0">
                <a:solidFill>
                  <a:schemeClr val="tx2"/>
                </a:solidFill>
              </a:rPr>
              <a:t>stops</a:t>
            </a:r>
            <a:endParaRPr lang="en-US" sz="2400" dirty="0">
              <a:solidFill>
                <a:schemeClr val="tx2"/>
              </a:solidFill>
            </a:endParaRPr>
          </a:p>
          <a:p>
            <a:pPr marL="914400"/>
            <a:r>
              <a:rPr lang="en-US" sz="2400" b="1" dirty="0"/>
              <a:t>Docker exec </a:t>
            </a:r>
            <a:r>
              <a:rPr lang="en-US" sz="2400" dirty="0">
                <a:solidFill>
                  <a:schemeClr val="tx2"/>
                </a:solidFill>
              </a:rPr>
              <a:t>- executes a command in a running </a:t>
            </a:r>
            <a:r>
              <a:rPr lang="en-US" sz="2400" dirty="0" smtClean="0">
                <a:solidFill>
                  <a:schemeClr val="tx2"/>
                </a:solidFill>
              </a:rPr>
              <a:t>container</a:t>
            </a:r>
            <a:endParaRPr lang="en-US" sz="2400" dirty="0">
              <a:solidFill>
                <a:schemeClr val="tx2"/>
              </a:solidFill>
            </a:endParaRPr>
          </a:p>
        </p:txBody>
      </p:sp>
      <p:sp>
        <p:nvSpPr>
          <p:cNvPr id="25" name="Oval 24" title="Section circle"/>
          <p:cNvSpPr/>
          <p:nvPr/>
        </p:nvSpPr>
        <p:spPr>
          <a:xfrm>
            <a:off x="11500978"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6" name="Oval 25" title="Section circle"/>
          <p:cNvSpPr/>
          <p:nvPr/>
        </p:nvSpPr>
        <p:spPr>
          <a:xfrm>
            <a:off x="11385090"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7" name="Oval 26" title="Section circle"/>
          <p:cNvSpPr/>
          <p:nvPr/>
        </p:nvSpPr>
        <p:spPr>
          <a:xfrm>
            <a:off x="1127079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8" name="Oval 27" title="Section circle"/>
          <p:cNvSpPr/>
          <p:nvPr/>
        </p:nvSpPr>
        <p:spPr>
          <a:xfrm>
            <a:off x="1115649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29" name="Oval 28" title="Section circle"/>
          <p:cNvSpPr/>
          <p:nvPr/>
        </p:nvSpPr>
        <p:spPr>
          <a:xfrm>
            <a:off x="1104060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0" name="Oval 29" title="Section circle"/>
          <p:cNvSpPr/>
          <p:nvPr/>
        </p:nvSpPr>
        <p:spPr>
          <a:xfrm>
            <a:off x="10920080"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1" name="Oval 30" title="Section circle"/>
          <p:cNvSpPr/>
          <p:nvPr/>
        </p:nvSpPr>
        <p:spPr>
          <a:xfrm>
            <a:off x="10804192"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2" name="Oval 31" title="Section circle"/>
          <p:cNvSpPr/>
          <p:nvPr/>
        </p:nvSpPr>
        <p:spPr>
          <a:xfrm>
            <a:off x="106898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3" name="Oval 32" title="Section circle"/>
          <p:cNvSpPr/>
          <p:nvPr/>
        </p:nvSpPr>
        <p:spPr>
          <a:xfrm>
            <a:off x="10575592"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4" name="Oval 33" title="Section circle"/>
          <p:cNvSpPr/>
          <p:nvPr/>
        </p:nvSpPr>
        <p:spPr>
          <a:xfrm>
            <a:off x="10459704" y="279400"/>
            <a:ext cx="90488"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35" name="Oval 34" title="Section circle"/>
          <p:cNvSpPr/>
          <p:nvPr/>
        </p:nvSpPr>
        <p:spPr>
          <a:xfrm>
            <a:off x="11615278"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6" name="Oval 35" title="Section circle"/>
          <p:cNvSpPr/>
          <p:nvPr/>
        </p:nvSpPr>
        <p:spPr>
          <a:xfrm>
            <a:off x="11729578"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37" name="Oval 36" title="Section circle"/>
          <p:cNvSpPr/>
          <p:nvPr/>
        </p:nvSpPr>
        <p:spPr>
          <a:xfrm>
            <a:off x="11843878" y="279400"/>
            <a:ext cx="88900" cy="889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Tree>
    <p:extLst>
      <p:ext uri="{BB962C8B-B14F-4D97-AF65-F5344CB8AC3E}">
        <p14:creationId xmlns:p14="http://schemas.microsoft.com/office/powerpoint/2010/main" val="18559933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Check Your Progress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43</a:t>
            </a:fld>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927" y="1781185"/>
            <a:ext cx="3368971" cy="3368971"/>
          </a:xfrm>
          <a:prstGeom prst="rect">
            <a:avLst/>
          </a:prstGeom>
        </p:spPr>
      </p:pic>
    </p:spTree>
    <p:extLst>
      <p:ext uri="{BB962C8B-B14F-4D97-AF65-F5344CB8AC3E}">
        <p14:creationId xmlns:p14="http://schemas.microsoft.com/office/powerpoint/2010/main" val="25510565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90290350"/>
              </p:ext>
            </p:extLst>
          </p:nvPr>
        </p:nvGraphicFramePr>
        <p:xfrm>
          <a:off x="488897" y="2241409"/>
          <a:ext cx="11211106" cy="1483360"/>
        </p:xfrm>
        <a:graphic>
          <a:graphicData uri="http://schemas.openxmlformats.org/drawingml/2006/table">
            <a:tbl>
              <a:tblPr firstRow="1" bandRow="1">
                <a:tableStyleId>{5940675A-B579-460E-94D1-54222C63F5DA}</a:tableStyleId>
              </a:tblPr>
              <a:tblGrid>
                <a:gridCol w="9472517"/>
                <a:gridCol w="1738589"/>
              </a:tblGrid>
              <a:tr h="370840">
                <a:tc>
                  <a:txBody>
                    <a:bodyPr/>
                    <a:lstStyle/>
                    <a:p>
                      <a:r>
                        <a:rPr lang="en-US" dirty="0" smtClean="0"/>
                        <a:t>There is only one way</a:t>
                      </a:r>
                      <a:r>
                        <a:rPr lang="en-US" baseline="0" dirty="0" smtClean="0"/>
                        <a:t> to build a Docker image. </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Docker images</a:t>
                      </a:r>
                      <a:r>
                        <a:rPr lang="en-US" baseline="0" dirty="0" smtClean="0"/>
                        <a:t> can be create only by certified personnel.</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AT&amp;T</a:t>
                      </a:r>
                      <a:r>
                        <a:rPr lang="en-US" baseline="0" dirty="0" smtClean="0"/>
                        <a:t> Docker registry is used to store your Docker images in a central location.</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The</a:t>
                      </a:r>
                      <a:r>
                        <a:rPr lang="en-US" baseline="0" dirty="0" smtClean="0"/>
                        <a:t> Docker run command can automatically pull Docker images from the AT&amp;T Docker registry.</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1918314" y="1477620"/>
            <a:ext cx="6893422" cy="830997"/>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endParaRPr lang="en-US" sz="2400" dirty="0">
              <a:solidFill>
                <a:srgbClr val="959595"/>
              </a:solidFill>
            </a:endParaRPr>
          </a:p>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7" name="TextBox 6"/>
          <p:cNvSpPr txBox="1"/>
          <p:nvPr/>
        </p:nvSpPr>
        <p:spPr>
          <a:xfrm rot="20708730">
            <a:off x="9377341" y="1028356"/>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720865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prstGeom prst="rect">
            <a:avLst/>
          </a:prstGeom>
        </p:spPr>
        <p:txBody>
          <a:bodyPr/>
          <a:lstStyle/>
          <a:p>
            <a:r>
              <a:rPr lang="en-US" dirty="0" smtClean="0">
                <a:solidFill>
                  <a:srgbClr val="959595"/>
                </a:solidFill>
              </a:rPr>
              <a:t>Docker Containers: Overview</a:t>
            </a:r>
            <a:endParaRPr lang="en-US" dirty="0">
              <a:solidFill>
                <a:srgbClr val="959595"/>
              </a:solidFill>
            </a:endParaRPr>
          </a:p>
          <a:p>
            <a:r>
              <a:rPr lang="en-US" dirty="0">
                <a:solidFill>
                  <a:srgbClr val="959595"/>
                </a:solidFill>
              </a:rPr>
              <a:t>AJSC6 Dockerfile</a:t>
            </a:r>
          </a:p>
          <a:p>
            <a:r>
              <a:rPr lang="en-US" dirty="0" smtClean="0">
                <a:solidFill>
                  <a:srgbClr val="959595"/>
                </a:solidFill>
              </a:rPr>
              <a:t>Docker Container Commands</a:t>
            </a:r>
            <a:endParaRPr lang="en-US" dirty="0">
              <a:solidFill>
                <a:srgbClr val="959595"/>
              </a:solidFill>
            </a:endParaRPr>
          </a:p>
          <a:p>
            <a:pPr marL="457200" indent="-457200"/>
            <a:r>
              <a:rPr lang="en-US" sz="2800" b="1" i="1" u="sng" dirty="0" smtClean="0"/>
              <a:t>AT&amp;T </a:t>
            </a:r>
            <a:r>
              <a:rPr lang="en-US" sz="2800" b="1" i="1" u="sng" dirty="0"/>
              <a:t>Eco – AJSC6 </a:t>
            </a:r>
            <a:r>
              <a:rPr lang="en-US" sz="2800" b="1" i="1" u="sng" dirty="0" smtClean="0"/>
              <a:t>Pipeline </a:t>
            </a:r>
            <a:endParaRPr lang="en-US" sz="2800" b="1" i="1" u="sng" dirty="0"/>
          </a:p>
        </p:txBody>
      </p:sp>
      <p:sp>
        <p:nvSpPr>
          <p:cNvPr id="6" name="Title 5"/>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39254691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46</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Jenkins</a:t>
            </a:r>
            <a:endParaRPr lang="en-US" dirty="0"/>
          </a:p>
          <a:p>
            <a:pPr lvl="1"/>
            <a:r>
              <a:rPr lang="en-US" dirty="0" smtClean="0"/>
              <a:t>In AT&amp;T Eco, Jenkins is responsible for the creation an distribution of the </a:t>
            </a:r>
            <a:r>
              <a:rPr lang="en-US" dirty="0"/>
              <a:t>D</a:t>
            </a:r>
            <a:r>
              <a:rPr lang="en-US" dirty="0" smtClean="0"/>
              <a:t>ocker image.</a:t>
            </a:r>
            <a:endParaRPr lang="en-US" dirty="0"/>
          </a:p>
          <a:p>
            <a:pPr lvl="2"/>
            <a:r>
              <a:rPr lang="en-US" dirty="0" smtClean="0"/>
              <a:t>It uses Maven </a:t>
            </a:r>
            <a:r>
              <a:rPr lang="en-US" dirty="0"/>
              <a:t>D</a:t>
            </a:r>
            <a:r>
              <a:rPr lang="en-US" dirty="0" smtClean="0"/>
              <a:t>ocker plugin to run the </a:t>
            </a:r>
            <a:r>
              <a:rPr lang="en-US" dirty="0"/>
              <a:t>D</a:t>
            </a:r>
            <a:r>
              <a:rPr lang="en-US" dirty="0" smtClean="0"/>
              <a:t>ocker build and deploy phase.  </a:t>
            </a:r>
            <a:r>
              <a:rPr lang="en-US" dirty="0"/>
              <a:t>T</a:t>
            </a:r>
            <a:r>
              <a:rPr lang="en-US" dirty="0" smtClean="0"/>
              <a:t>his stage is also known as “Publish Artifact.”</a:t>
            </a:r>
          </a:p>
          <a:p>
            <a:pPr lvl="2"/>
            <a:r>
              <a:rPr lang="en-US" dirty="0" smtClean="0"/>
              <a:t>Maven command example from Jenkinsfile: </a:t>
            </a:r>
          </a:p>
          <a:p>
            <a:pPr lvl="3"/>
            <a:r>
              <a:rPr lang="en-US" i="1" dirty="0" smtClean="0"/>
              <a:t>'mvn </a:t>
            </a:r>
            <a:r>
              <a:rPr lang="en-US" i="1" dirty="0"/>
              <a:t>-X -DskipTests -Dmaven.test.skip=true -Dhttps.protocols="TLSv1" -Djavax.net.ssl.trustStore="/opt/app/aft/aftswmnode/etc/cacerts.jks" -Djavax.net.ssl.trustStorePassword="f22723cffdbd2fff1cb3c558677a7684" -Djavax.net.ssl.keyStore="/opt/app/aft/aftswmnode/etc/cacerts.jks" -Djavax.net.ssl.keyStorePassword="f22723cffdbd2fff1cb3c558677a7684" -s $MAVEN_SETTINGS -U </a:t>
            </a:r>
            <a:r>
              <a:rPr lang="en-US" sz="1800" b="1" i="1" dirty="0"/>
              <a:t>docker:build docker:push</a:t>
            </a:r>
            <a:r>
              <a:rPr lang="en-US" i="1" dirty="0"/>
              <a:t>'</a:t>
            </a:r>
          </a:p>
          <a:p>
            <a:pPr lvl="3"/>
            <a:endParaRPr lang="en-US" dirty="0" smtClean="0"/>
          </a:p>
          <a:p>
            <a:pPr lvl="2"/>
            <a:endParaRPr lang="en-US" dirty="0" smtClean="0"/>
          </a:p>
        </p:txBody>
      </p:sp>
      <p:sp>
        <p:nvSpPr>
          <p:cNvPr id="4" name="Title 3"/>
          <p:cNvSpPr>
            <a:spLocks noGrp="1"/>
          </p:cNvSpPr>
          <p:nvPr>
            <p:ph type="title"/>
          </p:nvPr>
        </p:nvSpPr>
        <p:spPr/>
        <p:txBody>
          <a:bodyPr/>
          <a:lstStyle/>
          <a:p>
            <a:r>
              <a:rPr lang="en-US" dirty="0" smtClean="0"/>
              <a:t>AT&amp;T Eco – AJSC Pipeline</a:t>
            </a:r>
            <a:endParaRPr lang="en-US" dirty="0"/>
          </a:p>
        </p:txBody>
      </p:sp>
      <p:sp>
        <p:nvSpPr>
          <p:cNvPr id="6" name="Oval 5" title="Section circle"/>
          <p:cNvSpPr/>
          <p:nvPr/>
        </p:nvSpPr>
        <p:spPr>
          <a:xfrm>
            <a:off x="1146651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 name="Oval 6" title="Section circle"/>
          <p:cNvSpPr/>
          <p:nvPr/>
        </p:nvSpPr>
        <p:spPr>
          <a:xfrm>
            <a:off x="113522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8" name="Oval 7" title="Section circle"/>
          <p:cNvSpPr/>
          <p:nvPr/>
        </p:nvSpPr>
        <p:spPr>
          <a:xfrm>
            <a:off x="112379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9" name="Rectangle 8"/>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AT&amp;T </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Eco – AJSC6 Pipeline </a:t>
            </a:r>
          </a:p>
        </p:txBody>
      </p:sp>
    </p:spTree>
    <p:extLst>
      <p:ext uri="{BB962C8B-B14F-4D97-AF65-F5344CB8AC3E}">
        <p14:creationId xmlns:p14="http://schemas.microsoft.com/office/powerpoint/2010/main" val="18040441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47</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Jenkins</a:t>
            </a:r>
            <a:r>
              <a:rPr lang="en-US" dirty="0"/>
              <a:t> </a:t>
            </a:r>
            <a:r>
              <a:rPr lang="en-US" dirty="0" smtClean="0"/>
              <a:t>– BUILD_DEPLOY example</a:t>
            </a:r>
            <a:endParaRPr lang="en-US" dirty="0"/>
          </a:p>
        </p:txBody>
      </p:sp>
      <p:sp>
        <p:nvSpPr>
          <p:cNvPr id="4" name="Title 3"/>
          <p:cNvSpPr>
            <a:spLocks noGrp="1"/>
          </p:cNvSpPr>
          <p:nvPr>
            <p:ph type="title"/>
          </p:nvPr>
        </p:nvSpPr>
        <p:spPr/>
        <p:txBody>
          <a:bodyPr/>
          <a:lstStyle/>
          <a:p>
            <a:r>
              <a:rPr lang="en-US" dirty="0" smtClean="0"/>
              <a:t>AT&amp;T Eco – AJSC Pipeline</a:t>
            </a:r>
            <a:endParaRPr lang="en-US" dirty="0"/>
          </a:p>
        </p:txBody>
      </p:sp>
      <p:sp>
        <p:nvSpPr>
          <p:cNvPr id="6" name="Oval 5" title="Section circle"/>
          <p:cNvSpPr/>
          <p:nvPr/>
        </p:nvSpPr>
        <p:spPr>
          <a:xfrm>
            <a:off x="1146651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 name="Oval 6" title="Section circle"/>
          <p:cNvSpPr/>
          <p:nvPr/>
        </p:nvSpPr>
        <p:spPr>
          <a:xfrm>
            <a:off x="113522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8" name="Oval 7" title="Section circle"/>
          <p:cNvSpPr/>
          <p:nvPr/>
        </p:nvSpPr>
        <p:spPr>
          <a:xfrm>
            <a:off x="112379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9" name="Rectangle 8"/>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AT&amp;T </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Eco – AJSC6 Pipeline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16" y="1553171"/>
            <a:ext cx="9458096" cy="4534498"/>
          </a:xfrm>
          <a:prstGeom prst="rect">
            <a:avLst/>
          </a:prstGeom>
        </p:spPr>
      </p:pic>
    </p:spTree>
    <p:extLst>
      <p:ext uri="{BB962C8B-B14F-4D97-AF65-F5344CB8AC3E}">
        <p14:creationId xmlns:p14="http://schemas.microsoft.com/office/powerpoint/2010/main" val="10680140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48</a:t>
            </a:fld>
            <a:r>
              <a:rPr lang="en-US" dirty="0" smtClean="0"/>
              <a:t> </a:t>
            </a:r>
            <a:endParaRPr lang="en-US" dirty="0"/>
          </a:p>
        </p:txBody>
      </p:sp>
      <p:sp>
        <p:nvSpPr>
          <p:cNvPr id="3" name="Text Placeholder 2"/>
          <p:cNvSpPr>
            <a:spLocks noGrp="1"/>
          </p:cNvSpPr>
          <p:nvPr>
            <p:ph type="body" sz="quarter" idx="13"/>
          </p:nvPr>
        </p:nvSpPr>
        <p:spPr>
          <a:xfrm>
            <a:off x="500716" y="1090130"/>
            <a:ext cx="11211106" cy="4811713"/>
          </a:xfrm>
        </p:spPr>
        <p:txBody>
          <a:bodyPr/>
          <a:lstStyle/>
          <a:p>
            <a:r>
              <a:rPr lang="en-US" dirty="0" smtClean="0"/>
              <a:t>Summary</a:t>
            </a:r>
            <a:endParaRPr lang="en-US" dirty="0"/>
          </a:p>
          <a:p>
            <a:pPr lvl="2"/>
            <a:endParaRPr lang="en-US" dirty="0" smtClean="0"/>
          </a:p>
          <a:p>
            <a:pPr lvl="1"/>
            <a:r>
              <a:rPr lang="en-US" sz="1800" dirty="0" smtClean="0"/>
              <a:t>Using Dockers containers simplifies our code deployment.</a:t>
            </a:r>
          </a:p>
          <a:p>
            <a:pPr lvl="2"/>
            <a:r>
              <a:rPr lang="en-US" sz="1800" dirty="0" smtClean="0"/>
              <a:t>Using AT&amp;T Eco simplify the manual use of Docker commands and create us a complete Jenkins deployment pipeline.</a:t>
            </a:r>
          </a:p>
          <a:p>
            <a:pPr lvl="2"/>
            <a:endParaRPr lang="en-US" i="1" dirty="0"/>
          </a:p>
          <a:p>
            <a:pPr lvl="2"/>
            <a:endParaRPr lang="en-US" dirty="0" smtClean="0"/>
          </a:p>
          <a:p>
            <a:pPr lvl="2"/>
            <a:endParaRPr lang="en-US" dirty="0" smtClean="0"/>
          </a:p>
        </p:txBody>
      </p:sp>
      <p:sp>
        <p:nvSpPr>
          <p:cNvPr id="4" name="Title 3"/>
          <p:cNvSpPr>
            <a:spLocks noGrp="1"/>
          </p:cNvSpPr>
          <p:nvPr>
            <p:ph type="title"/>
          </p:nvPr>
        </p:nvSpPr>
        <p:spPr/>
        <p:txBody>
          <a:bodyPr/>
          <a:lstStyle/>
          <a:p>
            <a:r>
              <a:rPr lang="en-US" dirty="0" smtClean="0"/>
              <a:t>AT&amp;T Eco – AJSC Pipeline</a:t>
            </a:r>
            <a:endParaRPr lang="en-US" dirty="0"/>
          </a:p>
        </p:txBody>
      </p:sp>
      <p:sp>
        <p:nvSpPr>
          <p:cNvPr id="6" name="Oval 5" title="Section circle"/>
          <p:cNvSpPr/>
          <p:nvPr/>
        </p:nvSpPr>
        <p:spPr>
          <a:xfrm>
            <a:off x="11466512"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dirty="0"/>
          </a:p>
        </p:txBody>
      </p:sp>
      <p:sp>
        <p:nvSpPr>
          <p:cNvPr id="7" name="Oval 6" title="Section circle"/>
          <p:cNvSpPr/>
          <p:nvPr/>
        </p:nvSpPr>
        <p:spPr>
          <a:xfrm>
            <a:off x="113522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8" name="Oval 7" title="Section circle"/>
          <p:cNvSpPr/>
          <p:nvPr/>
        </p:nvSpPr>
        <p:spPr>
          <a:xfrm>
            <a:off x="11237912"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9" name="Rectangle 8"/>
          <p:cNvSpPr/>
          <p:nvPr/>
        </p:nvSpPr>
        <p:spPr>
          <a:xfrm>
            <a:off x="8267699" y="6152457"/>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AT&amp;T </a:t>
            </a:r>
            <a:r>
              <a:rPr lang="en-US" sz="1600" dirty="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Eco – AJSC6 Pipeline </a:t>
            </a:r>
          </a:p>
        </p:txBody>
      </p:sp>
    </p:spTree>
    <p:extLst>
      <p:ext uri="{BB962C8B-B14F-4D97-AF65-F5344CB8AC3E}">
        <p14:creationId xmlns:p14="http://schemas.microsoft.com/office/powerpoint/2010/main" val="3813444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Check Your Progress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49</a:t>
            </a:fld>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927" y="1781185"/>
            <a:ext cx="3368971" cy="3368971"/>
          </a:xfrm>
          <a:prstGeom prst="rect">
            <a:avLst/>
          </a:prstGeom>
        </p:spPr>
      </p:pic>
    </p:spTree>
    <p:extLst>
      <p:ext uri="{BB962C8B-B14F-4D97-AF65-F5344CB8AC3E}">
        <p14:creationId xmlns:p14="http://schemas.microsoft.com/office/powerpoint/2010/main" val="20580208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xfrm>
            <a:off x="488896" y="1139825"/>
            <a:ext cx="11347503" cy="4811713"/>
          </a:xfrm>
          <a:prstGeom prst="rect">
            <a:avLst/>
          </a:prstGeom>
        </p:spPr>
        <p:txBody>
          <a:bodyPr/>
          <a:lstStyle/>
          <a:p>
            <a:r>
              <a:rPr lang="en-US" sz="2800" b="1" i="1" u="sng" dirty="0" smtClean="0"/>
              <a:t>Docker Containers: Overview</a:t>
            </a:r>
            <a:endParaRPr lang="en-US" sz="2800" b="1" i="1" u="sng" dirty="0"/>
          </a:p>
          <a:p>
            <a:r>
              <a:rPr lang="en-US" dirty="0" smtClean="0">
                <a:solidFill>
                  <a:srgbClr val="959595"/>
                </a:solidFill>
              </a:rPr>
              <a:t>Dockerfile</a:t>
            </a:r>
            <a:endParaRPr lang="en-US" dirty="0">
              <a:solidFill>
                <a:srgbClr val="959595"/>
              </a:solidFill>
            </a:endParaRPr>
          </a:p>
          <a:p>
            <a:r>
              <a:rPr lang="en-US" dirty="0" smtClean="0">
                <a:solidFill>
                  <a:srgbClr val="959595"/>
                </a:solidFill>
              </a:rPr>
              <a:t>Docker Container Commands</a:t>
            </a:r>
            <a:endParaRPr lang="en-US" dirty="0">
              <a:solidFill>
                <a:srgbClr val="959595"/>
              </a:solidFill>
            </a:endParaRPr>
          </a:p>
          <a:p>
            <a:pPr marL="457200" indent="-457200"/>
            <a:r>
              <a:rPr lang="en-US" dirty="0" smtClean="0">
                <a:solidFill>
                  <a:srgbClr val="959595"/>
                </a:solidFill>
              </a:rPr>
              <a:t>AT&amp;T Eco – AJSC6 Pipeline </a:t>
            </a:r>
          </a:p>
          <a:p>
            <a:endParaRPr lang="en-US" dirty="0" smtClean="0">
              <a:solidFill>
                <a:srgbClr val="959595"/>
              </a:solidFill>
            </a:endParaRPr>
          </a:p>
          <a:p>
            <a:endParaRPr lang="en-US" dirty="0" smtClean="0">
              <a:solidFill>
                <a:srgbClr val="959595"/>
              </a:solidFill>
            </a:endParaRPr>
          </a:p>
          <a:p>
            <a:endParaRPr lang="en-US" dirty="0" smtClean="0"/>
          </a:p>
        </p:txBody>
      </p:sp>
      <p:sp>
        <p:nvSpPr>
          <p:cNvPr id="6" name="Title 5"/>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42665723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74846261"/>
              </p:ext>
            </p:extLst>
          </p:nvPr>
        </p:nvGraphicFramePr>
        <p:xfrm>
          <a:off x="488897" y="2241409"/>
          <a:ext cx="11211106" cy="2286000"/>
        </p:xfrm>
        <a:graphic>
          <a:graphicData uri="http://schemas.openxmlformats.org/drawingml/2006/table">
            <a:tbl>
              <a:tblPr firstRow="1" bandRow="1">
                <a:tableStyleId>{5940675A-B579-460E-94D1-54222C63F5DA}</a:tableStyleId>
              </a:tblPr>
              <a:tblGrid>
                <a:gridCol w="8413803"/>
                <a:gridCol w="2797303"/>
              </a:tblGrid>
              <a:tr h="370840">
                <a:tc>
                  <a:txBody>
                    <a:bodyPr/>
                    <a:lstStyle/>
                    <a:p>
                      <a:endParaRPr lang="en-US" dirty="0" smtClean="0"/>
                    </a:p>
                    <a:p>
                      <a:endParaRPr lang="en-US" dirty="0" smtClean="0"/>
                    </a:p>
                    <a:p>
                      <a:endParaRPr lang="en-US" dirty="0" smtClean="0"/>
                    </a:p>
                    <a:p>
                      <a:r>
                        <a:rPr lang="en-US" dirty="0" smtClean="0"/>
                        <a:t>Which of the following Jenkins steps are related to Docker</a:t>
                      </a:r>
                      <a:r>
                        <a:rPr lang="en-US" baseline="0" dirty="0" smtClean="0"/>
                        <a:t> Build &amp; Deploy?</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Checkout</a:t>
                      </a:r>
                      <a:endParaRPr lang="he-IL" dirty="0" smtClean="0"/>
                    </a:p>
                    <a:p>
                      <a:pPr algn="ctr"/>
                      <a:r>
                        <a:rPr lang="en-US" dirty="0" smtClean="0"/>
                        <a:t>Unit Test</a:t>
                      </a:r>
                      <a:endParaRPr lang="he-IL" dirty="0" smtClean="0"/>
                    </a:p>
                    <a:p>
                      <a:pPr algn="ctr"/>
                      <a:r>
                        <a:rPr lang="en-US" dirty="0" smtClean="0"/>
                        <a:t>Compile</a:t>
                      </a:r>
                      <a:endParaRPr lang="he-IL" dirty="0" smtClean="0"/>
                    </a:p>
                    <a:p>
                      <a:pPr algn="ctr"/>
                      <a:r>
                        <a:rPr lang="en-US" dirty="0" smtClean="0"/>
                        <a:t>Package</a:t>
                      </a:r>
                      <a:endParaRPr lang="he-IL" dirty="0" smtClean="0"/>
                    </a:p>
                    <a:p>
                      <a:pPr marL="0" algn="ctr" defTabSz="457200" rtl="0" eaLnBrk="1" latinLnBrk="0" hangingPunct="1"/>
                      <a:r>
                        <a:rPr lang="en-US" sz="1800" kern="1200" dirty="0" smtClean="0">
                          <a:solidFill>
                            <a:schemeClr val="tx1"/>
                          </a:solidFill>
                          <a:latin typeface="+mn-lt"/>
                          <a:ea typeface="+mn-ea"/>
                          <a:cs typeface="+mn-cs"/>
                        </a:rPr>
                        <a:t>Verify</a:t>
                      </a:r>
                      <a:endParaRPr lang="he-IL" sz="1800" kern="1200" dirty="0" smtClean="0">
                        <a:solidFill>
                          <a:schemeClr val="tx1"/>
                        </a:solidFill>
                        <a:latin typeface="+mn-lt"/>
                        <a:ea typeface="+mn-ea"/>
                        <a:cs typeface="+mn-cs"/>
                      </a:endParaRPr>
                    </a:p>
                    <a:p>
                      <a:pPr marL="0" algn="ctr" defTabSz="457200" rtl="0" eaLnBrk="1" latinLnBrk="0" hangingPunct="1"/>
                      <a:r>
                        <a:rPr lang="en-US" sz="1800" kern="1200" dirty="0" smtClean="0">
                          <a:solidFill>
                            <a:schemeClr val="tx1"/>
                          </a:solidFill>
                          <a:latin typeface="+mn-lt"/>
                          <a:ea typeface="+mn-ea"/>
                          <a:cs typeface="+mn-cs"/>
                        </a:rPr>
                        <a:t>Publish Artifact</a:t>
                      </a:r>
                      <a:endParaRPr lang="he-IL" sz="1800" kern="1200" dirty="0" smtClean="0">
                        <a:solidFill>
                          <a:schemeClr val="tx1"/>
                        </a:solidFill>
                        <a:latin typeface="+mn-lt"/>
                        <a:ea typeface="+mn-ea"/>
                        <a:cs typeface="+mn-cs"/>
                      </a:endParaRPr>
                    </a:p>
                    <a:p>
                      <a:pPr marL="0" algn="ctr" defTabSz="457200" rtl="0" eaLnBrk="1" latinLnBrk="0" hangingPunct="1"/>
                      <a:r>
                        <a:rPr lang="en-US" sz="1800" kern="1200" dirty="0" smtClean="0">
                          <a:solidFill>
                            <a:schemeClr val="tx1"/>
                          </a:solidFill>
                          <a:latin typeface="+mn-lt"/>
                          <a:ea typeface="+mn-ea"/>
                          <a:cs typeface="+mn-cs"/>
                        </a:rPr>
                        <a:t>Quality Scan</a:t>
                      </a:r>
                      <a:endParaRPr lang="he-IL" sz="1800" kern="1200" dirty="0" smtClean="0">
                        <a:solidFill>
                          <a:schemeClr val="tx1"/>
                        </a:solidFill>
                        <a:latin typeface="+mn-lt"/>
                        <a:ea typeface="+mn-ea"/>
                        <a:cs typeface="+mn-cs"/>
                      </a:endParaRPr>
                    </a:p>
                    <a:p>
                      <a:pPr marL="0" algn="ctr" defTabSz="457200" rtl="0" eaLnBrk="1" latinLnBrk="0" hangingPunct="1"/>
                      <a:r>
                        <a:rPr lang="en-US" sz="1800" kern="1200" dirty="0" smtClean="0">
                          <a:solidFill>
                            <a:schemeClr val="tx1"/>
                          </a:solidFill>
                          <a:latin typeface="+mn-lt"/>
                          <a:ea typeface="+mn-ea"/>
                          <a:cs typeface="+mn-cs"/>
                        </a:rPr>
                        <a:t>Deploy to Staging</a:t>
                      </a:r>
                      <a:endParaRPr lang="en-US"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1541796" y="1557778"/>
            <a:ext cx="6893422" cy="830997"/>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AT&amp;T Eco - AJSC Pipeline </a:t>
            </a:r>
            <a:endParaRPr lang="en-US" sz="2400" dirty="0" smtClean="0">
              <a:solidFill>
                <a:srgbClr val="959595"/>
              </a:solidFill>
            </a:endParaRPr>
          </a:p>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7" name="TextBox 6"/>
          <p:cNvSpPr txBox="1"/>
          <p:nvPr/>
        </p:nvSpPr>
        <p:spPr>
          <a:xfrm rot="20708730">
            <a:off x="9377341" y="1028356"/>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40067655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Answers to Exercises</a:t>
            </a:r>
            <a:endParaRPr lang="en-US" dirty="0"/>
          </a:p>
        </p:txBody>
      </p:sp>
      <p:sp>
        <p:nvSpPr>
          <p:cNvPr id="2" name="Slide Number Placeholder 1"/>
          <p:cNvSpPr>
            <a:spLocks noGrp="1"/>
          </p:cNvSpPr>
          <p:nvPr>
            <p:ph type="sldNum" sz="quarter" idx="4294967295"/>
          </p:nvPr>
        </p:nvSpPr>
        <p:spPr>
          <a:xfrm>
            <a:off x="1522413" y="6397626"/>
            <a:ext cx="220663" cy="225425"/>
          </a:xfrm>
        </p:spPr>
        <p:txBody>
          <a:bodyPr/>
          <a:lstStyle/>
          <a:p>
            <a:pPr>
              <a:defRPr/>
            </a:pPr>
            <a:fld id="{F98AD551-1896-6D44-B0B1-213AAAED08DA}" type="slidenum">
              <a:rPr lang="en-US" smtClean="0"/>
              <a:pPr>
                <a:defRPr/>
              </a:pPr>
              <a:t>51</a:t>
            </a:fld>
            <a:r>
              <a:rPr lang="en-US" dirty="0" smtClean="0"/>
              <a:t> </a:t>
            </a:r>
            <a:endParaRPr lang="en-US" dirty="0"/>
          </a:p>
        </p:txBody>
      </p:sp>
    </p:spTree>
    <p:extLst>
      <p:ext uri="{BB962C8B-B14F-4D97-AF65-F5344CB8AC3E}">
        <p14:creationId xmlns:p14="http://schemas.microsoft.com/office/powerpoint/2010/main" val="3328956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941929394"/>
              </p:ext>
            </p:extLst>
          </p:nvPr>
        </p:nvGraphicFramePr>
        <p:xfrm>
          <a:off x="488897" y="2311553"/>
          <a:ext cx="11211106" cy="2108200"/>
        </p:xfrm>
        <a:graphic>
          <a:graphicData uri="http://schemas.openxmlformats.org/drawingml/2006/table">
            <a:tbl>
              <a:tblPr firstRow="1" bandRow="1">
                <a:tableStyleId>{5940675A-B579-460E-94D1-54222C63F5DA}</a:tableStyleId>
              </a:tblPr>
              <a:tblGrid>
                <a:gridCol w="5817774"/>
                <a:gridCol w="5393332"/>
              </a:tblGrid>
              <a:tr h="370840">
                <a:tc>
                  <a:txBody>
                    <a:bodyPr/>
                    <a:lstStyle/>
                    <a:p>
                      <a:endParaRPr lang="en-US" dirty="0" smtClean="0"/>
                    </a:p>
                    <a:p>
                      <a:endParaRPr lang="en-US" dirty="0" smtClean="0"/>
                    </a:p>
                    <a:p>
                      <a:pPr algn="l"/>
                      <a:r>
                        <a:rPr lang="en-US" dirty="0" smtClean="0"/>
                        <a:t>What are the main benefits</a:t>
                      </a:r>
                      <a:r>
                        <a:rPr lang="en-US" baseline="0" dirty="0" smtClean="0"/>
                        <a:t> of using Docker containers? </a:t>
                      </a:r>
                    </a:p>
                    <a:p>
                      <a:pPr algn="ctr"/>
                      <a:r>
                        <a:rPr lang="en-US" i="1" baseline="0" dirty="0" smtClean="0"/>
                        <a:t>(More than one choice).</a:t>
                      </a:r>
                      <a:endParaRPr lang="en-US" i="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charset="0"/>
                        <a:buChar char="•"/>
                      </a:pPr>
                      <a:r>
                        <a:rPr lang="en-US" b="1" u="sng" dirty="0" smtClean="0">
                          <a:solidFill>
                            <a:schemeClr val="accent2"/>
                          </a:solidFill>
                        </a:rPr>
                        <a:t>Rapid deployment</a:t>
                      </a:r>
                    </a:p>
                    <a:p>
                      <a:pPr marL="285750" indent="-285750">
                        <a:buFont typeface="Arial" charset="0"/>
                        <a:buChar char="•"/>
                      </a:pPr>
                      <a:r>
                        <a:rPr lang="en-US" b="1" u="sng" dirty="0" smtClean="0">
                          <a:solidFill>
                            <a:schemeClr val="accent2"/>
                          </a:solidFill>
                        </a:rPr>
                        <a:t>Ability to run different Linux versions in the same host system</a:t>
                      </a:r>
                    </a:p>
                    <a:p>
                      <a:pPr marL="285750" indent="-285750">
                        <a:buFont typeface="Arial" charset="0"/>
                        <a:buChar char="•"/>
                      </a:pPr>
                      <a:r>
                        <a:rPr lang="en-US" dirty="0" smtClean="0"/>
                        <a:t>Infrastructure management</a:t>
                      </a:r>
                    </a:p>
                    <a:p>
                      <a:pPr marL="285750" indent="-285750">
                        <a:buFont typeface="Arial" charset="0"/>
                        <a:buChar char="•"/>
                      </a:pPr>
                      <a:r>
                        <a:rPr lang="en-US" b="1" u="sng" dirty="0" smtClean="0">
                          <a:solidFill>
                            <a:schemeClr val="accent2"/>
                          </a:solidFill>
                        </a:rPr>
                        <a:t>Almost no performance impact to applications</a:t>
                      </a:r>
                    </a:p>
                    <a:p>
                      <a:pPr marL="285750" indent="-285750">
                        <a:buFont typeface="Arial" charset="0"/>
                        <a:buChar char="•"/>
                      </a:pPr>
                      <a:r>
                        <a:rPr lang="en-US" b="1" u="sng" dirty="0" smtClean="0">
                          <a:solidFill>
                            <a:schemeClr val="accent2"/>
                          </a:solidFill>
                        </a:rPr>
                        <a:t>Easy packaging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Docker</a:t>
                      </a:r>
                      <a:r>
                        <a:rPr lang="en-US" baseline="0" dirty="0" smtClean="0"/>
                        <a:t> engine is supported on all Red Hat Linux versions.</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a:t>
                      </a:r>
                      <a:r>
                        <a:rPr lang="en-US" b="1" u="sng" dirty="0" smtClean="0">
                          <a:solidFill>
                            <a:schemeClr val="accent2"/>
                          </a:solidFill>
                        </a:rPr>
                        <a:t>False</a:t>
                      </a:r>
                      <a:endParaRPr lang="en-US" b="1" u="sng"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a:xfrm>
            <a:off x="1918314" y="1477620"/>
            <a:ext cx="6893422" cy="461665"/>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3" name="Title 2"/>
          <p:cNvSpPr>
            <a:spLocks noGrp="1"/>
          </p:cNvSpPr>
          <p:nvPr>
            <p:ph type="title"/>
          </p:nvPr>
        </p:nvSpPr>
        <p:spPr/>
        <p:txBody>
          <a:bodyPr/>
          <a:lstStyle/>
          <a:p>
            <a:r>
              <a:rPr lang="en-US" dirty="0" smtClean="0"/>
              <a:t>Exercises</a:t>
            </a:r>
            <a:endParaRPr lang="en-US" dirty="0"/>
          </a:p>
        </p:txBody>
      </p:sp>
      <p:sp>
        <p:nvSpPr>
          <p:cNvPr id="8" name="TextBox 7"/>
          <p:cNvSpPr txBox="1"/>
          <p:nvPr/>
        </p:nvSpPr>
        <p:spPr>
          <a:xfrm rot="20708730">
            <a:off x="9377341" y="1028356"/>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6622153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46844521"/>
              </p:ext>
            </p:extLst>
          </p:nvPr>
        </p:nvGraphicFramePr>
        <p:xfrm>
          <a:off x="488897" y="2311553"/>
          <a:ext cx="11211106" cy="2123440"/>
        </p:xfrm>
        <a:graphic>
          <a:graphicData uri="http://schemas.openxmlformats.org/drawingml/2006/table">
            <a:tbl>
              <a:tblPr firstRow="1" bandRow="1">
                <a:tableStyleId>{5940675A-B579-460E-94D1-54222C63F5DA}</a:tableStyleId>
              </a:tblPr>
              <a:tblGrid>
                <a:gridCol w="5759503"/>
                <a:gridCol w="5451603"/>
              </a:tblGrid>
              <a:tr h="370840">
                <a:tc>
                  <a:txBody>
                    <a:bodyPr/>
                    <a:lstStyle/>
                    <a:p>
                      <a:r>
                        <a:rPr lang="en-US" dirty="0" smtClean="0"/>
                        <a:t>Match Layer</a:t>
                      </a:r>
                      <a:r>
                        <a:rPr lang="en-US" baseline="0" dirty="0" smtClean="0"/>
                        <a:t> to function for an </a:t>
                      </a:r>
                      <a:r>
                        <a:rPr lang="en-US" sz="1800" dirty="0" smtClean="0">
                          <a:solidFill>
                            <a:schemeClr val="tx1"/>
                          </a:solidFill>
                          <a:ea typeface="+mn-ea"/>
                        </a:rPr>
                        <a:t>AJSC6 Container Architecture in ITO Cloud</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endParaRPr lang="en-US" dirty="0" smtClean="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b="1" u="sng" dirty="0" smtClean="0">
                          <a:solidFill>
                            <a:schemeClr val="accent2"/>
                          </a:solidFill>
                        </a:rPr>
                        <a:t>Layer 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u="sng" dirty="0" smtClean="0">
                          <a:solidFill>
                            <a:schemeClr val="accent2"/>
                          </a:solidFill>
                        </a:rPr>
                        <a:t>Infrastructure – Virtual Machine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b="1" u="sng" dirty="0" smtClean="0">
                          <a:solidFill>
                            <a:schemeClr val="accent2"/>
                          </a:solidFill>
                        </a:rPr>
                        <a:t>Layer Two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u="sng" dirty="0" smtClean="0">
                          <a:solidFill>
                            <a:schemeClr val="accent2"/>
                          </a:solidFill>
                        </a:rPr>
                        <a:t>Operating systems – Red Hat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b="1" u="sng" dirty="0" smtClean="0">
                          <a:solidFill>
                            <a:schemeClr val="accent2"/>
                          </a:solidFill>
                        </a:rPr>
                        <a:t>Layer Three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u="sng" dirty="0" smtClean="0">
                          <a:solidFill>
                            <a:schemeClr val="accent2"/>
                          </a:solidFill>
                        </a:rPr>
                        <a:t>Docker Engine / Kubernetes Cluster </a:t>
                      </a:r>
                      <a:endParaRPr lang="en-US" b="1" u="sng"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b="1" u="sng" dirty="0" smtClean="0">
                          <a:solidFill>
                            <a:schemeClr val="accent2"/>
                          </a:solidFill>
                        </a:rPr>
                        <a:t>Layer Four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u="sng" dirty="0" smtClean="0">
                          <a:solidFill>
                            <a:schemeClr val="accent2"/>
                          </a:solidFill>
                        </a:rPr>
                        <a:t>Docker containers </a:t>
                      </a:r>
                      <a:endParaRPr lang="en-US" b="1" u="sng"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a:xfrm>
            <a:off x="1918314" y="1477620"/>
            <a:ext cx="6893422" cy="461665"/>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3" name="Title 2"/>
          <p:cNvSpPr>
            <a:spLocks noGrp="1"/>
          </p:cNvSpPr>
          <p:nvPr>
            <p:ph type="title"/>
          </p:nvPr>
        </p:nvSpPr>
        <p:spPr/>
        <p:txBody>
          <a:bodyPr/>
          <a:lstStyle/>
          <a:p>
            <a:r>
              <a:rPr lang="en-US" dirty="0" smtClean="0"/>
              <a:t>Exercises</a:t>
            </a:r>
            <a:endParaRPr lang="en-US" dirty="0"/>
          </a:p>
        </p:txBody>
      </p:sp>
      <p:sp>
        <p:nvSpPr>
          <p:cNvPr id="8" name="TextBox 7"/>
          <p:cNvSpPr txBox="1"/>
          <p:nvPr/>
        </p:nvSpPr>
        <p:spPr>
          <a:xfrm rot="20708730">
            <a:off x="9377341" y="1028356"/>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2139728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44089187"/>
              </p:ext>
            </p:extLst>
          </p:nvPr>
        </p:nvGraphicFramePr>
        <p:xfrm>
          <a:off x="488897" y="2314561"/>
          <a:ext cx="11211106" cy="3119120"/>
        </p:xfrm>
        <a:graphic>
          <a:graphicData uri="http://schemas.openxmlformats.org/drawingml/2006/table">
            <a:tbl>
              <a:tblPr firstRow="1" bandRow="1">
                <a:tableStyleId>{5940675A-B579-460E-94D1-54222C63F5DA}</a:tableStyleId>
              </a:tblPr>
              <a:tblGrid>
                <a:gridCol w="9472517"/>
                <a:gridCol w="1738589"/>
              </a:tblGrid>
              <a:tr h="370840">
                <a:tc>
                  <a:txBody>
                    <a:bodyPr/>
                    <a:lstStyle/>
                    <a:p>
                      <a:r>
                        <a:rPr lang="en-US" dirty="0" smtClean="0"/>
                        <a:t>Docker runs instructions in a Dockerfile in order</a:t>
                      </a:r>
                      <a:r>
                        <a:rPr lang="en-US" baseline="0" dirty="0" smtClean="0"/>
                        <a:t>, t</a:t>
                      </a:r>
                      <a:r>
                        <a:rPr lang="en-US" dirty="0" smtClean="0"/>
                        <a:t>he first instruction must be ‘FROM’.</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u="sng" dirty="0" smtClean="0">
                          <a:solidFill>
                            <a:schemeClr val="accent2"/>
                          </a:solidFill>
                        </a:rPr>
                        <a:t>True</a:t>
                      </a:r>
                      <a:r>
                        <a:rPr lang="en-US" dirty="0" smtClean="0"/>
                        <a:t>/False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800" b="0" i="0" kern="1200" dirty="0" smtClean="0">
                          <a:solidFill>
                            <a:schemeClr val="tx1"/>
                          </a:solidFill>
                          <a:effectLst/>
                          <a:latin typeface="+mn-lt"/>
                          <a:ea typeface="+mn-ea"/>
                          <a:cs typeface="+mn-cs"/>
                        </a:rPr>
                        <a:t>The RUN instruction will execute any commands in a new layer on top of the current image and commit the results.</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solidFill>
                            <a:schemeClr val="accent2"/>
                          </a:solidFill>
                        </a:rPr>
                        <a:t>True</a:t>
                      </a:r>
                      <a:r>
                        <a:rPr lang="en-US" dirty="0" smtClean="0"/>
                        <a:t>/False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COPY</a:t>
                      </a:r>
                      <a:r>
                        <a:rPr lang="en-US" baseline="0" dirty="0" smtClean="0"/>
                        <a:t> &amp; ADD </a:t>
                      </a:r>
                      <a:r>
                        <a:rPr lang="en-US" dirty="0" smtClean="0"/>
                        <a:t>commands</a:t>
                      </a:r>
                      <a:r>
                        <a:rPr lang="en-US" baseline="0" dirty="0" smtClean="0"/>
                        <a:t> in Dockerfile are the same.</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a:t>
                      </a:r>
                      <a:r>
                        <a:rPr lang="en-US" b="1" dirty="0" smtClean="0">
                          <a:solidFill>
                            <a:schemeClr val="accent2"/>
                          </a:solidFill>
                        </a:rPr>
                        <a:t>False</a:t>
                      </a:r>
                      <a:endParaRPr lang="en-US"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Which of the following</a:t>
                      </a:r>
                      <a:r>
                        <a:rPr lang="en-US" sz="1800" kern="1200" baseline="0" dirty="0" smtClean="0">
                          <a:solidFill>
                            <a:schemeClr val="tx1"/>
                          </a:solidFill>
                          <a:latin typeface="+mn-lt"/>
                          <a:ea typeface="+mn-ea"/>
                          <a:cs typeface="+mn-cs"/>
                        </a:rPr>
                        <a:t> Docker commands will be used during Docker Run phase?</a:t>
                      </a:r>
                      <a:endParaRPr lang="en-US" sz="1800" kern="1200" dirty="0" smtClean="0">
                        <a:solidFill>
                          <a:schemeClr val="tx1"/>
                        </a:solidFill>
                        <a:latin typeface="+mn-lt"/>
                        <a:ea typeface="+mn-ea"/>
                        <a:cs typeface="+mn-cs"/>
                      </a:endParaRPr>
                    </a:p>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buFont typeface="+mj-lt"/>
                        <a:buAutoNum type="alphaUcPeriod"/>
                      </a:pPr>
                      <a:r>
                        <a:rPr lang="en-US" b="1" dirty="0" smtClean="0">
                          <a:solidFill>
                            <a:schemeClr val="accent2"/>
                          </a:solidFill>
                        </a:rPr>
                        <a:t>CMD</a:t>
                      </a:r>
                    </a:p>
                    <a:p>
                      <a:pPr marL="228600" indent="-228600">
                        <a:buFont typeface="+mj-lt"/>
                        <a:buAutoNum type="alphaUcPeriod"/>
                      </a:pPr>
                      <a:r>
                        <a:rPr lang="en-US" dirty="0" smtClean="0"/>
                        <a:t>MAINTAINER </a:t>
                      </a:r>
                    </a:p>
                    <a:p>
                      <a:pPr marL="228600" indent="-228600">
                        <a:buFont typeface="+mj-lt"/>
                        <a:buAutoNum type="alphaUcPeriod"/>
                      </a:pPr>
                      <a:r>
                        <a:rPr lang="en-US" dirty="0" smtClean="0"/>
                        <a:t>RUN </a:t>
                      </a:r>
                    </a:p>
                    <a:p>
                      <a:pPr marL="228600" indent="-228600">
                        <a:buFont typeface="+mj-lt"/>
                        <a:buAutoNum type="alphaUcPeriod"/>
                      </a:pPr>
                      <a:r>
                        <a:rPr lang="en-US" dirty="0" smtClean="0"/>
                        <a:t>COPY </a:t>
                      </a:r>
                    </a:p>
                    <a:p>
                      <a:pPr marL="228600" indent="-228600">
                        <a:buFont typeface="+mj-lt"/>
                        <a:buAutoNum type="alphaUcPeriod"/>
                      </a:pPr>
                      <a:r>
                        <a:rPr lang="en-US" b="1" dirty="0" smtClean="0">
                          <a:solidFill>
                            <a:schemeClr val="accent2"/>
                          </a:solidFill>
                        </a:rPr>
                        <a:t>EXPOSE </a:t>
                      </a:r>
                    </a:p>
                    <a:p>
                      <a:pPr marL="228600" indent="-228600">
                        <a:buFont typeface="+mj-lt"/>
                        <a:buAutoNum type="alphaUcPeriod"/>
                      </a:pPr>
                      <a:r>
                        <a:rPr lang="en-US" dirty="0" smtClean="0"/>
                        <a:t>ONBUILD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1918314" y="1477620"/>
            <a:ext cx="6893422" cy="830997"/>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Dockerfile</a:t>
            </a:r>
            <a:endParaRPr lang="en-US" sz="2400" dirty="0">
              <a:solidFill>
                <a:srgbClr val="959595"/>
              </a:solidFill>
            </a:endParaRPr>
          </a:p>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7" name="TextBox 6"/>
          <p:cNvSpPr txBox="1"/>
          <p:nvPr/>
        </p:nvSpPr>
        <p:spPr>
          <a:xfrm rot="20708730">
            <a:off x="9377341" y="1028356"/>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17203207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87578913"/>
              </p:ext>
            </p:extLst>
          </p:nvPr>
        </p:nvGraphicFramePr>
        <p:xfrm>
          <a:off x="488897" y="2241409"/>
          <a:ext cx="11211106" cy="1483360"/>
        </p:xfrm>
        <a:graphic>
          <a:graphicData uri="http://schemas.openxmlformats.org/drawingml/2006/table">
            <a:tbl>
              <a:tblPr firstRow="1" bandRow="1">
                <a:tableStyleId>{5940675A-B579-460E-94D1-54222C63F5DA}</a:tableStyleId>
              </a:tblPr>
              <a:tblGrid>
                <a:gridCol w="9472517"/>
                <a:gridCol w="1738589"/>
              </a:tblGrid>
              <a:tr h="370840">
                <a:tc>
                  <a:txBody>
                    <a:bodyPr/>
                    <a:lstStyle/>
                    <a:p>
                      <a:r>
                        <a:rPr lang="en-US" dirty="0" smtClean="0"/>
                        <a:t>There is only one way</a:t>
                      </a:r>
                      <a:r>
                        <a:rPr lang="en-US" baseline="0" dirty="0" smtClean="0"/>
                        <a:t> to build a Docker image. </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a:t>
                      </a:r>
                      <a:r>
                        <a:rPr lang="en-US" b="1" dirty="0" smtClean="0">
                          <a:solidFill>
                            <a:schemeClr val="accent2"/>
                          </a:solidFill>
                        </a:rPr>
                        <a:t>False</a:t>
                      </a:r>
                      <a:endParaRPr lang="en-US"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Docker images</a:t>
                      </a:r>
                      <a:r>
                        <a:rPr lang="en-US" baseline="0" dirty="0" smtClean="0"/>
                        <a:t> can be create only by certified personnel.</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True/</a:t>
                      </a:r>
                      <a:r>
                        <a:rPr lang="en-US" b="1" dirty="0" smtClean="0">
                          <a:solidFill>
                            <a:schemeClr val="accent2"/>
                          </a:solidFill>
                        </a:rPr>
                        <a:t>False</a:t>
                      </a:r>
                      <a:endParaRPr lang="en-US"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AT&amp;T</a:t>
                      </a:r>
                      <a:r>
                        <a:rPr lang="en-US" baseline="0" dirty="0" smtClean="0"/>
                        <a:t> Docker registry is used to store your Docker images in a central location.</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solidFill>
                            <a:schemeClr val="accent2"/>
                          </a:solidFill>
                        </a:rPr>
                        <a:t>True</a:t>
                      </a:r>
                      <a:r>
                        <a:rPr lang="en-US" dirty="0" smtClean="0"/>
                        <a:t>/False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The</a:t>
                      </a:r>
                      <a:r>
                        <a:rPr lang="en-US" baseline="0" dirty="0" smtClean="0"/>
                        <a:t> Docker run command can automatically pull Docker images from the AT&amp;T Docker registry.</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solidFill>
                            <a:schemeClr val="accent2"/>
                          </a:solidFill>
                        </a:rPr>
                        <a:t>True</a:t>
                      </a:r>
                      <a:r>
                        <a:rPr lang="en-US" dirty="0" smtClean="0"/>
                        <a:t>/False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1918314" y="1477620"/>
            <a:ext cx="6893422" cy="830997"/>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 Commands</a:t>
            </a:r>
            <a:endParaRPr lang="en-US" sz="2400" dirty="0">
              <a:solidFill>
                <a:srgbClr val="959595"/>
              </a:solidFill>
            </a:endParaRPr>
          </a:p>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7" name="TextBox 6"/>
          <p:cNvSpPr txBox="1"/>
          <p:nvPr/>
        </p:nvSpPr>
        <p:spPr>
          <a:xfrm rot="20708730">
            <a:off x="9377341" y="1028356"/>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4102556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38078201"/>
              </p:ext>
            </p:extLst>
          </p:nvPr>
        </p:nvGraphicFramePr>
        <p:xfrm>
          <a:off x="488897" y="2241409"/>
          <a:ext cx="11211106" cy="2286000"/>
        </p:xfrm>
        <a:graphic>
          <a:graphicData uri="http://schemas.openxmlformats.org/drawingml/2006/table">
            <a:tbl>
              <a:tblPr firstRow="1" bandRow="1">
                <a:tableStyleId>{5940675A-B579-460E-94D1-54222C63F5DA}</a:tableStyleId>
              </a:tblPr>
              <a:tblGrid>
                <a:gridCol w="8413803"/>
                <a:gridCol w="2797303"/>
              </a:tblGrid>
              <a:tr h="370840">
                <a:tc>
                  <a:txBody>
                    <a:bodyPr/>
                    <a:lstStyle/>
                    <a:p>
                      <a:endParaRPr lang="en-US" dirty="0" smtClean="0"/>
                    </a:p>
                    <a:p>
                      <a:endParaRPr lang="en-US" dirty="0" smtClean="0"/>
                    </a:p>
                    <a:p>
                      <a:endParaRPr lang="en-US" dirty="0" smtClean="0"/>
                    </a:p>
                    <a:p>
                      <a:r>
                        <a:rPr lang="en-US" dirty="0" smtClean="0"/>
                        <a:t>Which of the following Jenkins steps are related to Docker</a:t>
                      </a:r>
                      <a:r>
                        <a:rPr lang="en-US" baseline="0" dirty="0" smtClean="0"/>
                        <a:t> Build &amp; Deploy?</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Checkout</a:t>
                      </a:r>
                      <a:endParaRPr lang="he-IL" dirty="0" smtClean="0"/>
                    </a:p>
                    <a:p>
                      <a:pPr algn="ctr"/>
                      <a:r>
                        <a:rPr lang="en-US" dirty="0" smtClean="0"/>
                        <a:t>Unit Test</a:t>
                      </a:r>
                      <a:endParaRPr lang="he-IL" dirty="0" smtClean="0"/>
                    </a:p>
                    <a:p>
                      <a:pPr algn="ctr"/>
                      <a:r>
                        <a:rPr lang="en-US" dirty="0" smtClean="0"/>
                        <a:t>Compile</a:t>
                      </a:r>
                      <a:endParaRPr lang="he-IL" dirty="0" smtClean="0"/>
                    </a:p>
                    <a:p>
                      <a:pPr algn="ctr"/>
                      <a:r>
                        <a:rPr lang="en-US" dirty="0" smtClean="0"/>
                        <a:t>Package</a:t>
                      </a:r>
                      <a:endParaRPr lang="he-IL" dirty="0" smtClean="0"/>
                    </a:p>
                    <a:p>
                      <a:pPr algn="ctr"/>
                      <a:r>
                        <a:rPr lang="en-US" dirty="0" smtClean="0"/>
                        <a:t>Verify</a:t>
                      </a:r>
                      <a:endParaRPr lang="he-IL" dirty="0" smtClean="0"/>
                    </a:p>
                    <a:p>
                      <a:pPr algn="ctr"/>
                      <a:r>
                        <a:rPr lang="en-US" b="1" dirty="0" smtClean="0">
                          <a:solidFill>
                            <a:schemeClr val="accent2"/>
                          </a:solidFill>
                        </a:rPr>
                        <a:t>Publish Artifact</a:t>
                      </a:r>
                      <a:endParaRPr lang="he-IL" b="1" dirty="0" smtClean="0">
                        <a:solidFill>
                          <a:schemeClr val="accent2"/>
                        </a:solidFill>
                      </a:endParaRPr>
                    </a:p>
                    <a:p>
                      <a:pPr algn="ctr"/>
                      <a:r>
                        <a:rPr lang="en-US" dirty="0" smtClean="0"/>
                        <a:t>Quality Scan</a:t>
                      </a:r>
                      <a:endParaRPr lang="he-IL" dirty="0" smtClean="0"/>
                    </a:p>
                    <a:p>
                      <a:pPr algn="ctr"/>
                      <a:r>
                        <a:rPr lang="en-US" b="1" dirty="0" smtClean="0">
                          <a:solidFill>
                            <a:schemeClr val="accent2"/>
                          </a:solidFill>
                        </a:rPr>
                        <a:t>Deploy to Staging</a:t>
                      </a:r>
                      <a:endParaRPr lang="en-US"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ectangle 4"/>
          <p:cNvSpPr/>
          <p:nvPr/>
        </p:nvSpPr>
        <p:spPr>
          <a:xfrm>
            <a:off x="1541796" y="1557778"/>
            <a:ext cx="6893422" cy="830997"/>
          </a:xfrm>
          <a:prstGeom prst="rect">
            <a:avLst/>
          </a:prstGeom>
          <a:noFill/>
        </p:spPr>
        <p:txBody>
          <a:bodyPr wrap="square" lIns="91440" tIns="45720" rIns="91440" bIns="45720">
            <a:spAutoFit/>
          </a:bodyPr>
          <a:lstStyle/>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AT&amp;T Eco - AJSC Pipeline </a:t>
            </a:r>
            <a:endParaRPr lang="en-US" sz="2400" dirty="0" smtClean="0">
              <a:solidFill>
                <a:srgbClr val="959595"/>
              </a:solidFill>
            </a:endParaRPr>
          </a:p>
          <a:p>
            <a:pPr algn="ctr"/>
            <a:r>
              <a:rPr lang="en-US" sz="24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 </a:t>
            </a:r>
            <a:endParaRPr lang="en-US" sz="2400" b="0" cap="none" spc="0" dirty="0">
              <a:ln w="0"/>
              <a:gradFill>
                <a:gsLst>
                  <a:gs pos="0">
                    <a:srgbClr val="0097DB"/>
                  </a:gs>
                  <a:gs pos="100000">
                    <a:srgbClr val="0097DB"/>
                  </a:gs>
                </a:gsLst>
                <a:lin ang="5400000"/>
              </a:gradFill>
              <a:effectLst>
                <a:reflection blurRad="6350" stA="53000" endA="300" endPos="35500" dir="5400000" sy="-90000" algn="bl" rotWithShape="0"/>
              </a:effectLst>
            </a:endParaRPr>
          </a:p>
        </p:txBody>
      </p:sp>
      <p:sp>
        <p:nvSpPr>
          <p:cNvPr id="7" name="TextBox 6"/>
          <p:cNvSpPr txBox="1"/>
          <p:nvPr/>
        </p:nvSpPr>
        <p:spPr>
          <a:xfrm rot="20708730">
            <a:off x="9377341" y="1028356"/>
            <a:ext cx="1148856" cy="811212"/>
          </a:xfrm>
          <a:prstGeom prst="rect">
            <a:avLst/>
          </a:prstGeom>
          <a:noFill/>
          <a:ln>
            <a:noFill/>
          </a:ln>
        </p:spPr>
        <p:txBody>
          <a:bodyPr wrap="square" lIns="0" tIns="0" rIns="0" bIns="0" rtlCol="0">
            <a:noAutofit/>
          </a:bodyPr>
          <a:lstStyle/>
          <a:p>
            <a:r>
              <a:rPr lang="en-US" sz="5400" u="sng" dirty="0" smtClean="0">
                <a:solidFill>
                  <a:srgbClr val="CF2A2A"/>
                </a:solidFill>
                <a:latin typeface="Segoe Script" panose="020B0504020000000003" pitchFamily="34" charset="0"/>
              </a:rPr>
              <a:t>A+</a:t>
            </a:r>
          </a:p>
        </p:txBody>
      </p:sp>
    </p:spTree>
    <p:extLst>
      <p:ext uri="{BB962C8B-B14F-4D97-AF65-F5344CB8AC3E}">
        <p14:creationId xmlns:p14="http://schemas.microsoft.com/office/powerpoint/2010/main" val="16154606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44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6</a:t>
            </a:fld>
            <a:r>
              <a:rPr lang="en-US" dirty="0" smtClean="0"/>
              <a:t> </a:t>
            </a:r>
            <a:endParaRPr lang="en-US" dirty="0"/>
          </a:p>
        </p:txBody>
      </p:sp>
      <p:sp>
        <p:nvSpPr>
          <p:cNvPr id="3" name="Text Placeholder 2"/>
          <p:cNvSpPr>
            <a:spLocks noGrp="1"/>
          </p:cNvSpPr>
          <p:nvPr>
            <p:ph type="body" sz="quarter" idx="13"/>
          </p:nvPr>
        </p:nvSpPr>
        <p:spPr>
          <a:xfrm>
            <a:off x="488897" y="1097706"/>
            <a:ext cx="11211106" cy="3613994"/>
          </a:xfrm>
        </p:spPr>
        <p:txBody>
          <a:bodyPr/>
          <a:lstStyle/>
          <a:p>
            <a:r>
              <a:rPr lang="en-US" sz="2800" dirty="0" smtClean="0"/>
              <a:t>Why this Training?</a:t>
            </a:r>
          </a:p>
          <a:p>
            <a:endParaRPr lang="en-US" sz="2800" dirty="0" smtClean="0"/>
          </a:p>
          <a:p>
            <a:pPr lvl="1"/>
            <a:r>
              <a:rPr lang="en-US" dirty="0">
                <a:solidFill>
                  <a:schemeClr val="tx2"/>
                </a:solidFill>
              </a:rPr>
              <a:t>The purpose of this training is </a:t>
            </a:r>
            <a:r>
              <a:rPr lang="en-US" dirty="0" smtClean="0">
                <a:solidFill>
                  <a:schemeClr val="tx2"/>
                </a:solidFill>
              </a:rPr>
              <a:t>to provide in-depth Docker technology training as it relates to the </a:t>
            </a:r>
            <a:r>
              <a:rPr lang="en-US" dirty="0">
                <a:solidFill>
                  <a:schemeClr val="tx2"/>
                </a:solidFill>
              </a:rPr>
              <a:t>CDP framework. </a:t>
            </a:r>
            <a:r>
              <a:rPr lang="en-US" dirty="0" smtClean="0">
                <a:solidFill>
                  <a:schemeClr val="tx2"/>
                </a:solidFill>
              </a:rPr>
              <a:t>  </a:t>
            </a:r>
          </a:p>
          <a:p>
            <a:pPr lvl="2"/>
            <a:r>
              <a:rPr lang="en-US" dirty="0" smtClean="0"/>
              <a:t>Docker container technology is widely used as part of the AT&amp;T ECO microServices runtime environment</a:t>
            </a:r>
            <a:r>
              <a:rPr lang="en-US" sz="2000" dirty="0"/>
              <a:t>.</a:t>
            </a:r>
            <a:endParaRPr lang="en-US" dirty="0" smtClean="0">
              <a:solidFill>
                <a:schemeClr val="tx2"/>
              </a:solidFill>
            </a:endParaRPr>
          </a:p>
          <a:p>
            <a:endParaRPr lang="en-US" sz="1400" dirty="0">
              <a:solidFill>
                <a:schemeClr val="tx2"/>
              </a:solidFill>
            </a:endParaRPr>
          </a:p>
          <a:p>
            <a:endParaRPr lang="en-US" sz="1400" dirty="0">
              <a:solidFill>
                <a:schemeClr val="tx2"/>
              </a:solidFill>
            </a:endParaRPr>
          </a:p>
        </p:txBody>
      </p:sp>
      <p:sp>
        <p:nvSpPr>
          <p:cNvPr id="5" name="Title 4"/>
          <p:cNvSpPr>
            <a:spLocks noGrp="1"/>
          </p:cNvSpPr>
          <p:nvPr>
            <p:ph type="title"/>
          </p:nvPr>
        </p:nvSpPr>
        <p:spPr/>
        <p:txBody>
          <a:bodyPr/>
          <a:lstStyle/>
          <a:p>
            <a:r>
              <a:rPr lang="en-US" dirty="0" smtClean="0"/>
              <a:t>Introduction</a:t>
            </a:r>
            <a:endParaRPr lang="en-US" dirty="0"/>
          </a:p>
        </p:txBody>
      </p:sp>
      <p:sp>
        <p:nvSpPr>
          <p:cNvPr id="9" name="Oval 8" title="Section circle"/>
          <p:cNvSpPr/>
          <p:nvPr/>
        </p:nvSpPr>
        <p:spPr>
          <a:xfrm>
            <a:off x="1151890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3" name="Oval 12" title="Section circle"/>
          <p:cNvSpPr/>
          <p:nvPr/>
        </p:nvSpPr>
        <p:spPr>
          <a:xfrm>
            <a:off x="1140301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12887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11744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6" name="Oval 15" title="Section circle"/>
          <p:cNvSpPr/>
          <p:nvPr/>
        </p:nvSpPr>
        <p:spPr>
          <a:xfrm>
            <a:off x="1105852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0" name="Oval 9" title="Section circle"/>
          <p:cNvSpPr/>
          <p:nvPr/>
        </p:nvSpPr>
        <p:spPr>
          <a:xfrm>
            <a:off x="1094422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1" name="Oval 10" title="Section circle"/>
          <p:cNvSpPr/>
          <p:nvPr/>
        </p:nvSpPr>
        <p:spPr>
          <a:xfrm>
            <a:off x="10828336"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2" name="Oval 11" title="Section circle"/>
          <p:cNvSpPr/>
          <p:nvPr/>
        </p:nvSpPr>
        <p:spPr>
          <a:xfrm>
            <a:off x="1071403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Rectangle 16"/>
          <p:cNvSpPr/>
          <p:nvPr/>
        </p:nvSpPr>
        <p:spPr>
          <a:xfrm>
            <a:off x="8267699" y="6142932"/>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p>
        </p:txBody>
      </p:sp>
    </p:spTree>
    <p:extLst>
      <p:ext uri="{BB962C8B-B14F-4D97-AF65-F5344CB8AC3E}">
        <p14:creationId xmlns:p14="http://schemas.microsoft.com/office/powerpoint/2010/main" val="3686477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7</a:t>
            </a:fld>
            <a:r>
              <a:rPr lang="en-US" dirty="0" smtClean="0"/>
              <a:t> </a:t>
            </a:r>
            <a:endParaRPr lang="en-US" dirty="0"/>
          </a:p>
        </p:txBody>
      </p:sp>
      <p:sp>
        <p:nvSpPr>
          <p:cNvPr id="3" name="Text Placeholder 2"/>
          <p:cNvSpPr>
            <a:spLocks noGrp="1"/>
          </p:cNvSpPr>
          <p:nvPr>
            <p:ph type="body" sz="quarter" idx="13"/>
          </p:nvPr>
        </p:nvSpPr>
        <p:spPr>
          <a:xfrm>
            <a:off x="488897" y="1139825"/>
            <a:ext cx="6557362" cy="4811713"/>
          </a:xfrm>
        </p:spPr>
        <p:txBody>
          <a:bodyPr/>
          <a:lstStyle/>
          <a:p>
            <a:r>
              <a:rPr lang="en-US" sz="2800" dirty="0"/>
              <a:t>Why Docker </a:t>
            </a:r>
            <a:r>
              <a:rPr lang="en-US" sz="2800" dirty="0" smtClean="0"/>
              <a:t>containers? </a:t>
            </a:r>
          </a:p>
          <a:p>
            <a:endParaRPr lang="en-US" sz="2800" dirty="0" smtClean="0"/>
          </a:p>
          <a:p>
            <a:pPr lvl="1"/>
            <a:r>
              <a:rPr lang="en-US" dirty="0" smtClean="0">
                <a:solidFill>
                  <a:schemeClr val="tx2"/>
                </a:solidFill>
              </a:rPr>
              <a:t>Almost no performance impact to application</a:t>
            </a:r>
          </a:p>
          <a:p>
            <a:pPr lvl="2"/>
            <a:r>
              <a:rPr lang="en-US" dirty="0" smtClean="0">
                <a:solidFill>
                  <a:schemeClr val="tx2"/>
                </a:solidFill>
              </a:rPr>
              <a:t>Docker </a:t>
            </a:r>
            <a:r>
              <a:rPr lang="en-US" dirty="0">
                <a:solidFill>
                  <a:schemeClr val="tx2"/>
                </a:solidFill>
              </a:rPr>
              <a:t>is nearly identical to </a:t>
            </a:r>
            <a:r>
              <a:rPr lang="en-US" dirty="0" smtClean="0">
                <a:solidFill>
                  <a:schemeClr val="tx2"/>
                </a:solidFill>
              </a:rPr>
              <a:t>native </a:t>
            </a:r>
            <a:r>
              <a:rPr lang="en-US" dirty="0">
                <a:solidFill>
                  <a:schemeClr val="tx2"/>
                </a:solidFill>
              </a:rPr>
              <a:t>performance and faster than KVM in every </a:t>
            </a:r>
            <a:r>
              <a:rPr lang="en-US" dirty="0" smtClean="0">
                <a:solidFill>
                  <a:schemeClr val="tx2"/>
                </a:solidFill>
              </a:rPr>
              <a:t>category.</a:t>
            </a:r>
          </a:p>
          <a:p>
            <a:pPr lvl="2"/>
            <a:r>
              <a:rPr lang="en-US" dirty="0" smtClean="0">
                <a:solidFill>
                  <a:schemeClr val="tx2"/>
                </a:solidFill>
              </a:rPr>
              <a:t>Docker </a:t>
            </a:r>
            <a:r>
              <a:rPr lang="en-US" dirty="0">
                <a:solidFill>
                  <a:schemeClr val="tx2"/>
                </a:solidFill>
              </a:rPr>
              <a:t>isn't </a:t>
            </a:r>
            <a:r>
              <a:rPr lang="en-US" dirty="0" smtClean="0">
                <a:solidFill>
                  <a:schemeClr val="tx2"/>
                </a:solidFill>
              </a:rPr>
              <a:t>virtualization, and as such is lighter then any Virtual Machine.</a:t>
            </a:r>
            <a:endParaRPr lang="en-US" dirty="0">
              <a:solidFill>
                <a:schemeClr val="tx2"/>
              </a:solidFill>
            </a:endParaRPr>
          </a:p>
        </p:txBody>
      </p:sp>
      <p:sp>
        <p:nvSpPr>
          <p:cNvPr id="4" name="Title 3"/>
          <p:cNvSpPr>
            <a:spLocks noGrp="1"/>
          </p:cNvSpPr>
          <p:nvPr>
            <p:ph type="title"/>
          </p:nvPr>
        </p:nvSpPr>
        <p:spPr/>
        <p:txBody>
          <a:bodyPr/>
          <a:lstStyle/>
          <a:p>
            <a:r>
              <a:rPr lang="en-US" dirty="0"/>
              <a:t>An Docker Containers: </a:t>
            </a:r>
            <a:r>
              <a:rPr lang="en-US" dirty="0" smtClean="0"/>
              <a:t>Overview</a:t>
            </a:r>
            <a:endParaRPr lang="en-US" dirty="0"/>
          </a:p>
        </p:txBody>
      </p:sp>
      <p:grpSp>
        <p:nvGrpSpPr>
          <p:cNvPr id="9" name="Group 8"/>
          <p:cNvGrpSpPr/>
          <p:nvPr/>
        </p:nvGrpSpPr>
        <p:grpSpPr>
          <a:xfrm>
            <a:off x="7535561" y="1146317"/>
            <a:ext cx="2284560" cy="2282220"/>
            <a:chOff x="472024" y="1499344"/>
            <a:chExt cx="2284560" cy="2282220"/>
          </a:xfrm>
        </p:grpSpPr>
        <p:sp>
          <p:nvSpPr>
            <p:cNvPr id="5" name="מלבן 53"/>
            <p:cNvSpPr/>
            <p:nvPr/>
          </p:nvSpPr>
          <p:spPr bwMode="auto">
            <a:xfrm>
              <a:off x="472024" y="1499344"/>
              <a:ext cx="2284560" cy="228222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he-IL"/>
            </a:p>
          </p:txBody>
        </p:sp>
        <p:pic>
          <p:nvPicPr>
            <p:cNvPr id="7" name="תמונה 56"/>
            <p:cNvPicPr>
              <a:picLocks noChangeAspect="1"/>
            </p:cNvPicPr>
            <p:nvPr/>
          </p:nvPicPr>
          <p:blipFill rotWithShape="1">
            <a:blip r:embed="rId3">
              <a:extLst>
                <a:ext uri="{28A0092B-C50C-407E-A947-70E740481C1C}">
                  <a14:useLocalDpi xmlns:a14="http://schemas.microsoft.com/office/drawing/2010/main" val="0"/>
                </a:ext>
              </a:extLst>
            </a:blip>
            <a:srcRect r="76753"/>
            <a:stretch/>
          </p:blipFill>
          <p:spPr>
            <a:xfrm>
              <a:off x="710187" y="1722605"/>
              <a:ext cx="1930159" cy="1834900"/>
            </a:xfrm>
            <a:prstGeom prst="rect">
              <a:avLst/>
            </a:prstGeom>
          </p:spPr>
        </p:pic>
      </p:grpSp>
      <p:sp>
        <p:nvSpPr>
          <p:cNvPr id="6" name="מלבן 50"/>
          <p:cNvSpPr/>
          <p:nvPr/>
        </p:nvSpPr>
        <p:spPr bwMode="auto">
          <a:xfrm>
            <a:off x="7535561" y="3592074"/>
            <a:ext cx="2284560" cy="25171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he-IL">
              <a:solidFill>
                <a:schemeClr val="bg1"/>
              </a:solidFill>
            </a:endParaRPr>
          </a:p>
        </p:txBody>
      </p:sp>
      <p:sp>
        <p:nvSpPr>
          <p:cNvPr id="8" name="Content Placeholder 15"/>
          <p:cNvSpPr txBox="1">
            <a:spLocks/>
          </p:cNvSpPr>
          <p:nvPr/>
        </p:nvSpPr>
        <p:spPr>
          <a:xfrm>
            <a:off x="7667406" y="3723044"/>
            <a:ext cx="2041193" cy="2262187"/>
          </a:xfrm>
          <a:prstGeom prst="rect">
            <a:avLst/>
          </a:prstGeom>
        </p:spPr>
        <p:txBody>
          <a:bodyPr/>
          <a:lst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914400">
              <a:lnSpc>
                <a:spcPts val="2100"/>
              </a:lnSpc>
              <a:defRPr/>
            </a:pPr>
            <a:r>
              <a:rPr lang="en-US" sz="2000" b="1" dirty="0" smtClean="0">
                <a:solidFill>
                  <a:schemeClr val="bg1"/>
                </a:solidFill>
              </a:rPr>
              <a:t>Almost no performance impact for applications</a:t>
            </a:r>
            <a:endParaRPr lang="en-US" sz="2000" b="1" dirty="0">
              <a:solidFill>
                <a:schemeClr val="bg1"/>
              </a:solidFill>
            </a:endParaRPr>
          </a:p>
        </p:txBody>
      </p:sp>
      <p:sp>
        <p:nvSpPr>
          <p:cNvPr id="10" name="Oval 9" title="Section circle"/>
          <p:cNvSpPr/>
          <p:nvPr/>
        </p:nvSpPr>
        <p:spPr>
          <a:xfrm>
            <a:off x="1151890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1" name="Oval 10" title="Section circle"/>
          <p:cNvSpPr/>
          <p:nvPr/>
        </p:nvSpPr>
        <p:spPr>
          <a:xfrm>
            <a:off x="1140301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2" name="Oval 11" title="Section circle"/>
          <p:cNvSpPr/>
          <p:nvPr/>
        </p:nvSpPr>
        <p:spPr>
          <a:xfrm>
            <a:off x="112887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3" name="Oval 12" title="Section circle"/>
          <p:cNvSpPr/>
          <p:nvPr/>
        </p:nvSpPr>
        <p:spPr>
          <a:xfrm>
            <a:off x="111744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105852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0944224"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6" name="Oval 15" title="Section circle"/>
          <p:cNvSpPr/>
          <p:nvPr/>
        </p:nvSpPr>
        <p:spPr>
          <a:xfrm>
            <a:off x="1082833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071403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Rectangle 17"/>
          <p:cNvSpPr/>
          <p:nvPr/>
        </p:nvSpPr>
        <p:spPr>
          <a:xfrm>
            <a:off x="8267699" y="6142932"/>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p>
        </p:txBody>
      </p:sp>
    </p:spTree>
    <p:extLst>
      <p:ext uri="{BB962C8B-B14F-4D97-AF65-F5344CB8AC3E}">
        <p14:creationId xmlns:p14="http://schemas.microsoft.com/office/powerpoint/2010/main" val="1207282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8</a:t>
            </a:fld>
            <a:r>
              <a:rPr lang="en-US" dirty="0" smtClean="0"/>
              <a:t> </a:t>
            </a:r>
            <a:endParaRPr lang="en-US" dirty="0"/>
          </a:p>
        </p:txBody>
      </p:sp>
      <p:sp>
        <p:nvSpPr>
          <p:cNvPr id="3" name="Text Placeholder 2"/>
          <p:cNvSpPr>
            <a:spLocks noGrp="1"/>
          </p:cNvSpPr>
          <p:nvPr>
            <p:ph type="body" sz="quarter" idx="13"/>
          </p:nvPr>
        </p:nvSpPr>
        <p:spPr>
          <a:xfrm>
            <a:off x="488897" y="1139825"/>
            <a:ext cx="6382550" cy="4811713"/>
          </a:xfrm>
        </p:spPr>
        <p:txBody>
          <a:bodyPr/>
          <a:lstStyle/>
          <a:p>
            <a:r>
              <a:rPr lang="en-US" sz="2800" dirty="0"/>
              <a:t>Why Docker </a:t>
            </a:r>
            <a:r>
              <a:rPr lang="en-US" sz="2800" dirty="0" smtClean="0"/>
              <a:t>containers?</a:t>
            </a:r>
          </a:p>
          <a:p>
            <a:endParaRPr lang="en-US" sz="2800" dirty="0" smtClean="0"/>
          </a:p>
          <a:p>
            <a:pPr lvl="1"/>
            <a:r>
              <a:rPr lang="en-US" dirty="0" smtClean="0">
                <a:solidFill>
                  <a:schemeClr val="tx2"/>
                </a:solidFill>
              </a:rPr>
              <a:t>Ability </a:t>
            </a:r>
            <a:r>
              <a:rPr lang="en-US" dirty="0">
                <a:solidFill>
                  <a:schemeClr val="tx2"/>
                </a:solidFill>
              </a:rPr>
              <a:t>to pack applications, configuration files, pre-requisites, </a:t>
            </a:r>
            <a:r>
              <a:rPr lang="en-US" dirty="0" smtClean="0">
                <a:solidFill>
                  <a:schemeClr val="tx2"/>
                </a:solidFill>
              </a:rPr>
              <a:t>etc</a:t>
            </a:r>
            <a:r>
              <a:rPr lang="en-US" dirty="0">
                <a:solidFill>
                  <a:schemeClr val="tx2"/>
                </a:solidFill>
              </a:rPr>
              <a:t>., in a Docker image for easy distribution and </a:t>
            </a:r>
            <a:r>
              <a:rPr lang="en-US" dirty="0" smtClean="0">
                <a:solidFill>
                  <a:schemeClr val="tx2"/>
                </a:solidFill>
              </a:rPr>
              <a:t>deployment</a:t>
            </a:r>
          </a:p>
          <a:p>
            <a:pPr lvl="2"/>
            <a:r>
              <a:rPr lang="en-US" dirty="0" smtClean="0">
                <a:solidFill>
                  <a:schemeClr val="tx2"/>
                </a:solidFill>
              </a:rPr>
              <a:t>The </a:t>
            </a:r>
            <a:r>
              <a:rPr lang="en-US" dirty="0">
                <a:solidFill>
                  <a:schemeClr val="tx2"/>
                </a:solidFill>
              </a:rPr>
              <a:t>same Docker image can be executed in multiple environments</a:t>
            </a:r>
            <a:r>
              <a:rPr lang="en-US" dirty="0" smtClean="0">
                <a:solidFill>
                  <a:schemeClr val="tx2"/>
                </a:solidFill>
              </a:rPr>
              <a:t>.</a:t>
            </a:r>
            <a:endParaRPr lang="en-US" dirty="0">
              <a:solidFill>
                <a:schemeClr val="tx2"/>
              </a:solidFill>
            </a:endParaRPr>
          </a:p>
        </p:txBody>
      </p:sp>
      <p:sp>
        <p:nvSpPr>
          <p:cNvPr id="4" name="Title 3"/>
          <p:cNvSpPr>
            <a:spLocks noGrp="1"/>
          </p:cNvSpPr>
          <p:nvPr>
            <p:ph type="title"/>
          </p:nvPr>
        </p:nvSpPr>
        <p:spPr/>
        <p:txBody>
          <a:bodyPr/>
          <a:lstStyle/>
          <a:p>
            <a:r>
              <a:rPr lang="en-US" dirty="0"/>
              <a:t>An Docker Containers: </a:t>
            </a:r>
            <a:r>
              <a:rPr lang="en-US" dirty="0" smtClean="0"/>
              <a:t>Overview</a:t>
            </a:r>
            <a:endParaRPr lang="en-US" dirty="0"/>
          </a:p>
        </p:txBody>
      </p:sp>
      <p:sp>
        <p:nvSpPr>
          <p:cNvPr id="10" name="מלבן 52"/>
          <p:cNvSpPr/>
          <p:nvPr/>
        </p:nvSpPr>
        <p:spPr bwMode="auto">
          <a:xfrm>
            <a:off x="7535968" y="1105777"/>
            <a:ext cx="2284560" cy="228222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he-IL"/>
          </a:p>
        </p:txBody>
      </p:sp>
      <p:sp>
        <p:nvSpPr>
          <p:cNvPr id="11" name="מלבן 49"/>
          <p:cNvSpPr/>
          <p:nvPr/>
        </p:nvSpPr>
        <p:spPr bwMode="auto">
          <a:xfrm>
            <a:off x="7535968" y="3427022"/>
            <a:ext cx="2284560" cy="25171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he-IL">
              <a:solidFill>
                <a:schemeClr val="bg1"/>
              </a:solidFill>
            </a:endParaRPr>
          </a:p>
        </p:txBody>
      </p:sp>
      <p:sp>
        <p:nvSpPr>
          <p:cNvPr id="12" name="Content Placeholder 16"/>
          <p:cNvSpPr txBox="1">
            <a:spLocks/>
          </p:cNvSpPr>
          <p:nvPr/>
        </p:nvSpPr>
        <p:spPr>
          <a:xfrm>
            <a:off x="7673373" y="3538986"/>
            <a:ext cx="2063450" cy="2262187"/>
          </a:xfrm>
          <a:prstGeom prst="rect">
            <a:avLst/>
          </a:prstGeom>
        </p:spPr>
        <p:txBody>
          <a:bodyPr/>
          <a:lst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914400">
              <a:lnSpc>
                <a:spcPts val="2100"/>
              </a:lnSpc>
              <a:defRPr/>
            </a:pPr>
            <a:r>
              <a:rPr lang="en-US" sz="2000" b="1" dirty="0" smtClean="0">
                <a:solidFill>
                  <a:schemeClr val="bg1"/>
                </a:solidFill>
              </a:rPr>
              <a:t>Easy packaging</a:t>
            </a:r>
            <a:endParaRPr lang="en-US" sz="2000" b="1" dirty="0">
              <a:solidFill>
                <a:schemeClr val="bg1"/>
              </a:solidFill>
            </a:endParaRPr>
          </a:p>
        </p:txBody>
      </p:sp>
      <p:pic>
        <p:nvPicPr>
          <p:cNvPr id="13" name="תמונה 55"/>
          <p:cNvPicPr>
            <a:picLocks noChangeAspect="1"/>
          </p:cNvPicPr>
          <p:nvPr/>
        </p:nvPicPr>
        <p:blipFill rotWithShape="1">
          <a:blip r:embed="rId3">
            <a:extLst>
              <a:ext uri="{28A0092B-C50C-407E-A947-70E740481C1C}">
                <a14:useLocalDpi xmlns:a14="http://schemas.microsoft.com/office/drawing/2010/main" val="0"/>
              </a:ext>
            </a:extLst>
          </a:blip>
          <a:srcRect l="24619" r="52134"/>
          <a:stretch/>
        </p:blipFill>
        <p:spPr>
          <a:xfrm>
            <a:off x="7713168" y="1329304"/>
            <a:ext cx="1930159" cy="1834900"/>
          </a:xfrm>
          <a:prstGeom prst="rect">
            <a:avLst/>
          </a:prstGeom>
        </p:spPr>
      </p:pic>
      <p:sp>
        <p:nvSpPr>
          <p:cNvPr id="9" name="Oval 8" title="Section circle"/>
          <p:cNvSpPr/>
          <p:nvPr/>
        </p:nvSpPr>
        <p:spPr>
          <a:xfrm>
            <a:off x="1151890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4" name="Oval 13" title="Section circle"/>
          <p:cNvSpPr/>
          <p:nvPr/>
        </p:nvSpPr>
        <p:spPr>
          <a:xfrm>
            <a:off x="1140301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5" name="Oval 14" title="Section circle"/>
          <p:cNvSpPr/>
          <p:nvPr/>
        </p:nvSpPr>
        <p:spPr>
          <a:xfrm>
            <a:off x="112887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6" name="Oval 15" title="Section circle"/>
          <p:cNvSpPr/>
          <p:nvPr/>
        </p:nvSpPr>
        <p:spPr>
          <a:xfrm>
            <a:off x="111744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058524"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094422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082833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0" name="Oval 19" title="Section circle"/>
          <p:cNvSpPr/>
          <p:nvPr/>
        </p:nvSpPr>
        <p:spPr>
          <a:xfrm>
            <a:off x="1071403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Rectangle 20"/>
          <p:cNvSpPr/>
          <p:nvPr/>
        </p:nvSpPr>
        <p:spPr>
          <a:xfrm>
            <a:off x="8267699" y="6142932"/>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p>
        </p:txBody>
      </p:sp>
    </p:spTree>
    <p:extLst>
      <p:ext uri="{BB962C8B-B14F-4D97-AF65-F5344CB8AC3E}">
        <p14:creationId xmlns:p14="http://schemas.microsoft.com/office/powerpoint/2010/main" val="695215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9</a:t>
            </a:fld>
            <a:r>
              <a:rPr lang="en-US" dirty="0" smtClean="0"/>
              <a:t> </a:t>
            </a:r>
            <a:endParaRPr lang="en-US" dirty="0"/>
          </a:p>
        </p:txBody>
      </p:sp>
      <p:sp>
        <p:nvSpPr>
          <p:cNvPr id="3" name="Text Placeholder 2"/>
          <p:cNvSpPr>
            <a:spLocks noGrp="1"/>
          </p:cNvSpPr>
          <p:nvPr>
            <p:ph type="body" sz="quarter" idx="13"/>
          </p:nvPr>
        </p:nvSpPr>
        <p:spPr>
          <a:xfrm>
            <a:off x="488896" y="1139825"/>
            <a:ext cx="6703473" cy="4811713"/>
          </a:xfrm>
        </p:spPr>
        <p:txBody>
          <a:bodyPr/>
          <a:lstStyle/>
          <a:p>
            <a:r>
              <a:rPr lang="en-US" sz="2800" dirty="0"/>
              <a:t>Why Docker </a:t>
            </a:r>
            <a:r>
              <a:rPr lang="en-US" sz="2800" dirty="0" smtClean="0"/>
              <a:t>containers?</a:t>
            </a:r>
          </a:p>
          <a:p>
            <a:endParaRPr lang="en-US" sz="1000" dirty="0"/>
          </a:p>
          <a:p>
            <a:pPr lvl="1"/>
            <a:r>
              <a:rPr lang="en-US" dirty="0" smtClean="0"/>
              <a:t>The s</a:t>
            </a:r>
            <a:r>
              <a:rPr lang="en-US" dirty="0" smtClean="0">
                <a:solidFill>
                  <a:schemeClr val="tx2"/>
                </a:solidFill>
              </a:rPr>
              <a:t>ame </a:t>
            </a:r>
            <a:r>
              <a:rPr lang="en-US" dirty="0">
                <a:solidFill>
                  <a:schemeClr val="tx2"/>
                </a:solidFill>
              </a:rPr>
              <a:t>host can host different types of Docker containers running different Linux versions.  </a:t>
            </a:r>
            <a:endParaRPr lang="en-US" dirty="0"/>
          </a:p>
          <a:p>
            <a:pPr lvl="2"/>
            <a:r>
              <a:rPr lang="en-US" dirty="0" smtClean="0">
                <a:solidFill>
                  <a:schemeClr val="tx2"/>
                </a:solidFill>
              </a:rPr>
              <a:t>For example,  </a:t>
            </a:r>
            <a:r>
              <a:rPr lang="en-US" dirty="0">
                <a:solidFill>
                  <a:schemeClr val="tx2"/>
                </a:solidFill>
              </a:rPr>
              <a:t>if you have a Legacy product that has to run on Red Hat 5.X and, in parallel, you’re developing new microService that is runs on Red Hat </a:t>
            </a:r>
            <a:r>
              <a:rPr lang="en-US" dirty="0" smtClean="0">
                <a:solidFill>
                  <a:schemeClr val="tx2"/>
                </a:solidFill>
              </a:rPr>
              <a:t>7.X, </a:t>
            </a:r>
            <a:r>
              <a:rPr lang="en-US" dirty="0">
                <a:solidFill>
                  <a:schemeClr val="tx2"/>
                </a:solidFill>
              </a:rPr>
              <a:t>both can run on the same host.</a:t>
            </a:r>
          </a:p>
        </p:txBody>
      </p:sp>
      <p:sp>
        <p:nvSpPr>
          <p:cNvPr id="4" name="Title 3"/>
          <p:cNvSpPr>
            <a:spLocks noGrp="1"/>
          </p:cNvSpPr>
          <p:nvPr>
            <p:ph type="title"/>
          </p:nvPr>
        </p:nvSpPr>
        <p:spPr/>
        <p:txBody>
          <a:bodyPr/>
          <a:lstStyle/>
          <a:p>
            <a:r>
              <a:rPr lang="en-US" dirty="0"/>
              <a:t>An Docker Containers: </a:t>
            </a:r>
            <a:r>
              <a:rPr lang="en-US" dirty="0" smtClean="0"/>
              <a:t>Overview</a:t>
            </a:r>
            <a:endParaRPr lang="en-US" dirty="0"/>
          </a:p>
        </p:txBody>
      </p:sp>
      <p:sp>
        <p:nvSpPr>
          <p:cNvPr id="9" name="מלבן 51"/>
          <p:cNvSpPr/>
          <p:nvPr/>
        </p:nvSpPr>
        <p:spPr bwMode="auto">
          <a:xfrm>
            <a:off x="7469591" y="1017010"/>
            <a:ext cx="2284560" cy="228222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he-IL"/>
          </a:p>
        </p:txBody>
      </p:sp>
      <p:sp>
        <p:nvSpPr>
          <p:cNvPr id="14" name="מלבן 48"/>
          <p:cNvSpPr/>
          <p:nvPr/>
        </p:nvSpPr>
        <p:spPr bwMode="auto">
          <a:xfrm>
            <a:off x="7469591" y="3338121"/>
            <a:ext cx="2284560" cy="25171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he-IL">
              <a:solidFill>
                <a:schemeClr val="bg1"/>
              </a:solidFill>
            </a:endParaRPr>
          </a:p>
        </p:txBody>
      </p:sp>
      <p:sp>
        <p:nvSpPr>
          <p:cNvPr id="15" name="Content Placeholder 17"/>
          <p:cNvSpPr txBox="1">
            <a:spLocks/>
          </p:cNvSpPr>
          <p:nvPr/>
        </p:nvSpPr>
        <p:spPr>
          <a:xfrm>
            <a:off x="7482622" y="3450086"/>
            <a:ext cx="2271529" cy="2262187"/>
          </a:xfrm>
          <a:prstGeom prst="rect">
            <a:avLst/>
          </a:prstGeom>
        </p:spPr>
        <p:txBody>
          <a:bodyPr/>
          <a:lst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1"/>
                </a:solidFill>
                <a:latin typeface="+mn-lt"/>
                <a:ea typeface="+mn-ea"/>
                <a:cs typeface="ATT Aleck Sans" panose="020B0503020203020204" pitchFamily="34" charset="0"/>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ATT Aleck Sans" panose="020B0503020203020204" pitchFamily="34" charset="0"/>
              </a:defRPr>
            </a:lvl2pPr>
            <a:lvl3pPr marL="228600"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ATT Aleck Sans" panose="020B0503020203020204" pitchFamily="34" charset="0"/>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ATT Aleck Sans" panose="020B0503020203020204" pitchFamily="34" charset="0"/>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ATT Aleck Sans" panose="020B0503020203020204" pitchFamily="34" charset="0"/>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2100"/>
              </a:lnSpc>
            </a:pPr>
            <a:r>
              <a:rPr lang="en-US" sz="2000" b="1" dirty="0" smtClean="0">
                <a:solidFill>
                  <a:schemeClr val="bg1"/>
                </a:solidFill>
              </a:rPr>
              <a:t>Ability to run different Linux versions in the </a:t>
            </a:r>
            <a:br>
              <a:rPr lang="en-US" sz="2000" b="1" dirty="0" smtClean="0">
                <a:solidFill>
                  <a:schemeClr val="bg1"/>
                </a:solidFill>
              </a:rPr>
            </a:br>
            <a:r>
              <a:rPr lang="en-US" sz="2000" b="1" dirty="0" smtClean="0">
                <a:solidFill>
                  <a:schemeClr val="bg1"/>
                </a:solidFill>
              </a:rPr>
              <a:t>same host </a:t>
            </a:r>
            <a:br>
              <a:rPr lang="en-US" sz="2000" b="1" dirty="0" smtClean="0">
                <a:solidFill>
                  <a:schemeClr val="bg1"/>
                </a:solidFill>
              </a:rPr>
            </a:br>
            <a:r>
              <a:rPr lang="en-US" sz="2000" b="1" dirty="0" smtClean="0">
                <a:solidFill>
                  <a:schemeClr val="bg1"/>
                </a:solidFill>
              </a:rPr>
              <a:t>system</a:t>
            </a:r>
            <a:endParaRPr lang="en-US" sz="2000" b="1" dirty="0">
              <a:solidFill>
                <a:schemeClr val="bg1"/>
              </a:solidFill>
            </a:endParaRPr>
          </a:p>
        </p:txBody>
      </p:sp>
      <p:pic>
        <p:nvPicPr>
          <p:cNvPr id="16" name="תמונה 54"/>
          <p:cNvPicPr>
            <a:picLocks noChangeAspect="1"/>
          </p:cNvPicPr>
          <p:nvPr/>
        </p:nvPicPr>
        <p:blipFill rotWithShape="1">
          <a:blip r:embed="rId3">
            <a:extLst>
              <a:ext uri="{28A0092B-C50C-407E-A947-70E740481C1C}">
                <a14:useLocalDpi xmlns:a14="http://schemas.microsoft.com/office/drawing/2010/main" val="0"/>
              </a:ext>
            </a:extLst>
          </a:blip>
          <a:srcRect l="51505" r="25248"/>
          <a:stretch/>
        </p:blipFill>
        <p:spPr>
          <a:xfrm>
            <a:off x="7655500" y="1240803"/>
            <a:ext cx="1930159" cy="1834900"/>
          </a:xfrm>
          <a:prstGeom prst="rect">
            <a:avLst/>
          </a:prstGeom>
        </p:spPr>
      </p:pic>
      <p:sp>
        <p:nvSpPr>
          <p:cNvPr id="10" name="Oval 9" title="Section circle"/>
          <p:cNvSpPr/>
          <p:nvPr/>
        </p:nvSpPr>
        <p:spPr>
          <a:xfrm>
            <a:off x="11518900"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1" name="Oval 10" title="Section circle"/>
          <p:cNvSpPr/>
          <p:nvPr/>
        </p:nvSpPr>
        <p:spPr>
          <a:xfrm>
            <a:off x="11403012" y="279400"/>
            <a:ext cx="90488"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2" name="Oval 11" title="Section circle"/>
          <p:cNvSpPr/>
          <p:nvPr/>
        </p:nvSpPr>
        <p:spPr>
          <a:xfrm>
            <a:off x="112887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3" name="Oval 12" title="Section circle"/>
          <p:cNvSpPr/>
          <p:nvPr/>
        </p:nvSpPr>
        <p:spPr>
          <a:xfrm>
            <a:off x="11174412" y="279400"/>
            <a:ext cx="88900" cy="889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7" name="Oval 16" title="Section circle"/>
          <p:cNvSpPr/>
          <p:nvPr/>
        </p:nvSpPr>
        <p:spPr>
          <a:xfrm>
            <a:off x="11058524"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8" name="Oval 17" title="Section circle"/>
          <p:cNvSpPr/>
          <p:nvPr/>
        </p:nvSpPr>
        <p:spPr>
          <a:xfrm>
            <a:off x="10944224"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19" name="Oval 18" title="Section circle"/>
          <p:cNvSpPr/>
          <p:nvPr/>
        </p:nvSpPr>
        <p:spPr>
          <a:xfrm>
            <a:off x="10828336" y="279400"/>
            <a:ext cx="90488"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0" name="Oval 19" title="Section circle"/>
          <p:cNvSpPr/>
          <p:nvPr/>
        </p:nvSpPr>
        <p:spPr>
          <a:xfrm>
            <a:off x="10714036" y="279400"/>
            <a:ext cx="88900" cy="88900"/>
          </a:xfrm>
          <a:prstGeom prst="ellipse">
            <a:avLst/>
          </a:prstGeom>
          <a:solidFill>
            <a:srgbClr val="009FD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endParaRPr lang="en-US" dirty="0"/>
          </a:p>
        </p:txBody>
      </p:sp>
      <p:sp>
        <p:nvSpPr>
          <p:cNvPr id="21" name="Rectangle 20"/>
          <p:cNvSpPr/>
          <p:nvPr/>
        </p:nvSpPr>
        <p:spPr>
          <a:xfrm>
            <a:off x="8267699" y="6142932"/>
            <a:ext cx="3107411" cy="338554"/>
          </a:xfrm>
          <a:prstGeom prst="rect">
            <a:avLst/>
          </a:prstGeom>
          <a:noFill/>
        </p:spPr>
        <p:txBody>
          <a:bodyPr wrap="square" lIns="91440" tIns="45720" rIns="91440" bIns="45720">
            <a:spAutoFit/>
          </a:bodyPr>
          <a:lstStyle/>
          <a:p>
            <a:pPr algn="r"/>
            <a:r>
              <a:rPr lang="en-US" sz="1600" dirty="0" smtClean="0">
                <a:ln w="0"/>
                <a:gradFill>
                  <a:gsLst>
                    <a:gs pos="0">
                      <a:srgbClr val="0097DB"/>
                    </a:gs>
                    <a:gs pos="50000">
                      <a:srgbClr val="0097DB"/>
                    </a:gs>
                    <a:gs pos="100000">
                      <a:schemeClr val="accent5">
                        <a:lumMod val="60000"/>
                        <a:lumOff val="40000"/>
                      </a:schemeClr>
                    </a:gs>
                  </a:gsLst>
                  <a:lin ang="5400000"/>
                </a:gradFill>
                <a:effectLst>
                  <a:reflection blurRad="6350" stA="53000" endA="300" endPos="35500" dir="5400000" sy="-90000" algn="bl" rotWithShape="0"/>
                </a:effectLst>
              </a:rPr>
              <a:t>Docker Containers: Overview</a:t>
            </a:r>
          </a:p>
        </p:txBody>
      </p:sp>
    </p:spTree>
    <p:extLst>
      <p:ext uri="{BB962C8B-B14F-4D97-AF65-F5344CB8AC3E}">
        <p14:creationId xmlns:p14="http://schemas.microsoft.com/office/powerpoint/2010/main" val="181470604"/>
      </p:ext>
    </p:extLst>
  </p:cSld>
  <p:clrMapOvr>
    <a:masterClrMapping/>
  </p:clrMapOvr>
</p:sld>
</file>

<file path=ppt/theme/theme1.xml><?xml version="1.0" encoding="utf-8"?>
<a:theme xmlns:a="http://schemas.openxmlformats.org/drawingml/2006/main" name="att_int_wde_globe_alone">
  <a:themeElements>
    <a:clrScheme name="ATT 3">
      <a:dk1>
        <a:srgbClr val="009FDB"/>
      </a:dk1>
      <a:lt1>
        <a:sysClr val="window" lastClr="FFFFFF"/>
      </a:lt1>
      <a:dk2>
        <a:srgbClr val="000000"/>
      </a:dk2>
      <a:lt2>
        <a:srgbClr val="D2D2D2"/>
      </a:lt2>
      <a:accent1>
        <a:srgbClr val="009FDB"/>
      </a:accent1>
      <a:accent2>
        <a:srgbClr val="EA7400"/>
      </a:accent2>
      <a:accent3>
        <a:srgbClr val="71C5E8"/>
      </a:accent3>
      <a:accent4>
        <a:srgbClr val="0568AE"/>
      </a:accent4>
      <a:accent5>
        <a:srgbClr val="959595"/>
      </a:accent5>
      <a:accent6>
        <a:srgbClr val="5A5A5A"/>
      </a:accent6>
      <a:hlink>
        <a:srgbClr val="0B1763"/>
      </a:hlink>
      <a:folHlink>
        <a:srgbClr val="0568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no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internal_wide_template [Read-Only]" id="{F8CD76E8-16E0-4238-B05E-F47568325CEE}" vid="{CD90E3B3-8184-43E2-B086-760E27F351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internal_wide_template</Template>
  <TotalTime>24348</TotalTime>
  <Words>6308</Words>
  <Application>Microsoft Office PowerPoint</Application>
  <PresentationFormat>Custom</PresentationFormat>
  <Paragraphs>990</Paragraphs>
  <Slides>57</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ＭＳ Ｐゴシック</vt:lpstr>
      <vt:lpstr>Arial</vt:lpstr>
      <vt:lpstr>ATT Aleck Sans</vt:lpstr>
      <vt:lpstr>Calibri</vt:lpstr>
      <vt:lpstr>Courier New</vt:lpstr>
      <vt:lpstr>Lucida Grande</vt:lpstr>
      <vt:lpstr>Monaco</vt:lpstr>
      <vt:lpstr>Segoe Script</vt:lpstr>
      <vt:lpstr>Wingdings</vt:lpstr>
      <vt:lpstr>att_int_wde_globe_alone</vt:lpstr>
      <vt:lpstr>CDP409 – Using Docker Containers</vt:lpstr>
      <vt:lpstr>You are HERE!</vt:lpstr>
      <vt:lpstr>PowerPoint Presentation</vt:lpstr>
      <vt:lpstr>Before You Start</vt:lpstr>
      <vt:lpstr>Contents</vt:lpstr>
      <vt:lpstr>Introduction</vt:lpstr>
      <vt:lpstr>An Docker Containers: Overview</vt:lpstr>
      <vt:lpstr>An Docker Containers: Overview</vt:lpstr>
      <vt:lpstr>An Docker Containers: Overview</vt:lpstr>
      <vt:lpstr>An Docker Containers: Overview</vt:lpstr>
      <vt:lpstr>Traditional AJSC5 Java Application Architecture in ITO Cloud</vt:lpstr>
      <vt:lpstr>AJSC6 Container Architecture in ITO Cloud</vt:lpstr>
      <vt:lpstr>An Docker Containers: Overview</vt:lpstr>
      <vt:lpstr>Check Your Progress</vt:lpstr>
      <vt:lpstr>Exercises</vt:lpstr>
      <vt:lpstr>Exercises</vt:lpstr>
      <vt:lpstr>Contents</vt:lpstr>
      <vt:lpstr>Dockerfile</vt:lpstr>
      <vt:lpstr>Dockerfile</vt:lpstr>
      <vt:lpstr>Dockerfile</vt:lpstr>
      <vt:lpstr>Dockerfile</vt:lpstr>
      <vt:lpstr>Dockerfile</vt:lpstr>
      <vt:lpstr>Dockerfile</vt:lpstr>
      <vt:lpstr>Dockerfile</vt:lpstr>
      <vt:lpstr>Dockerfile</vt:lpstr>
      <vt:lpstr>Check Your Progress</vt:lpstr>
      <vt:lpstr>Exercises</vt:lpstr>
      <vt:lpstr>Contents</vt:lpstr>
      <vt:lpstr>AJSC6 Build Docker Image</vt:lpstr>
      <vt:lpstr>AJSC6 Build Docker Image</vt:lpstr>
      <vt:lpstr>AJSC6 Build Docker Image</vt:lpstr>
      <vt:lpstr>AJSC6 Build Docker Image</vt:lpstr>
      <vt:lpstr>AJSC6 Build Docker Image</vt:lpstr>
      <vt:lpstr>AT&amp;T Docker Registry </vt:lpstr>
      <vt:lpstr>AT&amp;T Docker Registry </vt:lpstr>
      <vt:lpstr>AJSC6 Build Docker Image</vt:lpstr>
      <vt:lpstr>Start your Docker Container</vt:lpstr>
      <vt:lpstr>Start your Docker Container</vt:lpstr>
      <vt:lpstr>AJSC6 Build Docker Image</vt:lpstr>
      <vt:lpstr>AJSC6 Build Docker Image</vt:lpstr>
      <vt:lpstr>AJSC6 Build Docker Image</vt:lpstr>
      <vt:lpstr>Start your Docker Container</vt:lpstr>
      <vt:lpstr>Check Your Progress</vt:lpstr>
      <vt:lpstr>Exercises</vt:lpstr>
      <vt:lpstr>Contents</vt:lpstr>
      <vt:lpstr>AT&amp;T Eco – AJSC Pipeline</vt:lpstr>
      <vt:lpstr>AT&amp;T Eco – AJSC Pipeline</vt:lpstr>
      <vt:lpstr>AT&amp;T Eco – AJSC Pipeline</vt:lpstr>
      <vt:lpstr>Check Your Progress</vt:lpstr>
      <vt:lpstr>Exercises</vt:lpstr>
      <vt:lpstr>Answers to Exercises</vt:lpstr>
      <vt:lpstr>Exercises</vt:lpstr>
      <vt:lpstr>Exercises</vt:lpstr>
      <vt:lpstr>Exercises</vt:lpstr>
      <vt:lpstr>Exercises</vt:lpstr>
      <vt:lpstr>Exercises</vt:lpstr>
      <vt:lpstr>PowerPoint Presentation</vt:lpstr>
    </vt:vector>
  </TitlesOfParts>
  <Manager/>
  <Company>AT&amp;T</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CDP103 – Introduction to the Continuous Deployment Platform</dc:title>
  <dc:subject/>
  <dc:creator>HAFENSTEIN, DEWAYNE</dc:creator>
  <cp:keywords/>
  <dc:description/>
  <cp:lastModifiedBy>BARRON-KIMBER, REBECCA</cp:lastModifiedBy>
  <cp:revision>595</cp:revision>
  <dcterms:created xsi:type="dcterms:W3CDTF">2017-04-04T20:18:19Z</dcterms:created>
  <dcterms:modified xsi:type="dcterms:W3CDTF">2017-07-17T14:31:09Z</dcterms:modified>
  <cp:category/>
</cp:coreProperties>
</file>